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6" r:id="rId21"/>
    <p:sldId id="333"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1"/>
    <p:restoredTop sz="85185"/>
  </p:normalViewPr>
  <p:slideViewPr>
    <p:cSldViewPr snapToGrid="0" snapToObjects="1">
      <p:cViewPr varScale="1">
        <p:scale>
          <a:sx n="166" d="100"/>
          <a:sy n="166" d="100"/>
        </p:scale>
        <p:origin x="192" y="7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377FC-BDE1-6240-BC6D-35CE822893D3}"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FB284844-6D6A-5C4F-ADBA-E19AB825B1D8}">
      <dgm:prSet phldrT="[Text]"/>
      <dgm:spPr/>
      <dgm:t>
        <a:bodyPr/>
        <a:lstStyle/>
        <a:p>
          <a:r>
            <a:rPr lang="en-US" dirty="0"/>
            <a:t>Request SpaceX API for launch data</a:t>
          </a:r>
        </a:p>
      </dgm:t>
    </dgm:pt>
    <dgm:pt modelId="{3E08931C-63C7-384B-A147-6D406EF3C11A}" type="parTrans" cxnId="{B8987090-4D33-E743-A506-944DA82AF6A2}">
      <dgm:prSet/>
      <dgm:spPr/>
      <dgm:t>
        <a:bodyPr/>
        <a:lstStyle/>
        <a:p>
          <a:endParaRPr lang="en-US"/>
        </a:p>
      </dgm:t>
    </dgm:pt>
    <dgm:pt modelId="{0C886F1D-BD44-2641-A6C7-8604DFED0339}" type="sibTrans" cxnId="{B8987090-4D33-E743-A506-944DA82AF6A2}">
      <dgm:prSet/>
      <dgm:spPr/>
      <dgm:t>
        <a:bodyPr/>
        <a:lstStyle/>
        <a:p>
          <a:endParaRPr lang="en-US"/>
        </a:p>
      </dgm:t>
    </dgm:pt>
    <dgm:pt modelId="{19C64F2F-421D-3E4F-AE1D-73AE93393340}">
      <dgm:prSet phldrT="[Text]"/>
      <dgm:spPr/>
      <dgm:t>
        <a:bodyPr/>
        <a:lstStyle/>
        <a:p>
          <a:r>
            <a:rPr lang="en-US" dirty="0"/>
            <a:t>Parse and Filter Data to only include the Falcon 9 Launches</a:t>
          </a:r>
        </a:p>
      </dgm:t>
    </dgm:pt>
    <dgm:pt modelId="{053252A4-AC88-814E-891C-72FAC45FBA31}" type="parTrans" cxnId="{65DFFE18-DB94-814B-9469-B1240C2C6356}">
      <dgm:prSet/>
      <dgm:spPr/>
      <dgm:t>
        <a:bodyPr/>
        <a:lstStyle/>
        <a:p>
          <a:endParaRPr lang="en-US"/>
        </a:p>
      </dgm:t>
    </dgm:pt>
    <dgm:pt modelId="{76A3B752-78B4-AD4F-BDAE-4D16095E94DE}" type="sibTrans" cxnId="{65DFFE18-DB94-814B-9469-B1240C2C6356}">
      <dgm:prSet/>
      <dgm:spPr/>
      <dgm:t>
        <a:bodyPr/>
        <a:lstStyle/>
        <a:p>
          <a:endParaRPr lang="en-US"/>
        </a:p>
      </dgm:t>
    </dgm:pt>
    <dgm:pt modelId="{667E28D2-76BA-AB4F-9872-F6601667A8E4}">
      <dgm:prSet phldrT="[Text]"/>
      <dgm:spPr/>
      <dgm:t>
        <a:bodyPr/>
        <a:lstStyle/>
        <a:p>
          <a:r>
            <a:rPr lang="en-US" dirty="0"/>
            <a:t>Data Wrangling for Missing Values and Irregularities</a:t>
          </a:r>
        </a:p>
      </dgm:t>
    </dgm:pt>
    <dgm:pt modelId="{234C991F-4477-574C-BBE4-F75B173CD969}" type="parTrans" cxnId="{2455F79F-EB50-094A-BD6E-2F59798CE043}">
      <dgm:prSet/>
      <dgm:spPr/>
      <dgm:t>
        <a:bodyPr/>
        <a:lstStyle/>
        <a:p>
          <a:endParaRPr lang="en-US"/>
        </a:p>
      </dgm:t>
    </dgm:pt>
    <dgm:pt modelId="{D717BFF0-7C02-434D-B00D-A25BF6C5E36B}" type="sibTrans" cxnId="{2455F79F-EB50-094A-BD6E-2F59798CE043}">
      <dgm:prSet/>
      <dgm:spPr/>
      <dgm:t>
        <a:bodyPr/>
        <a:lstStyle/>
        <a:p>
          <a:endParaRPr lang="en-US"/>
        </a:p>
      </dgm:t>
    </dgm:pt>
    <dgm:pt modelId="{9A63F3B3-1605-984F-809A-47F471F611CD}" type="pres">
      <dgm:prSet presAssocID="{DEA377FC-BDE1-6240-BC6D-35CE822893D3}" presName="outerComposite" presStyleCnt="0">
        <dgm:presLayoutVars>
          <dgm:chMax val="5"/>
          <dgm:dir/>
          <dgm:resizeHandles val="exact"/>
        </dgm:presLayoutVars>
      </dgm:prSet>
      <dgm:spPr/>
    </dgm:pt>
    <dgm:pt modelId="{413FB9A2-A365-3B4C-947B-BCD36FBB8B9F}" type="pres">
      <dgm:prSet presAssocID="{DEA377FC-BDE1-6240-BC6D-35CE822893D3}" presName="dummyMaxCanvas" presStyleCnt="0">
        <dgm:presLayoutVars/>
      </dgm:prSet>
      <dgm:spPr/>
    </dgm:pt>
    <dgm:pt modelId="{A5E7B8E2-CAEC-E346-B4F3-B4F6CE1861C3}" type="pres">
      <dgm:prSet presAssocID="{DEA377FC-BDE1-6240-BC6D-35CE822893D3}" presName="ThreeNodes_1" presStyleLbl="node1" presStyleIdx="0" presStyleCnt="3">
        <dgm:presLayoutVars>
          <dgm:bulletEnabled val="1"/>
        </dgm:presLayoutVars>
      </dgm:prSet>
      <dgm:spPr/>
    </dgm:pt>
    <dgm:pt modelId="{5926ABA7-131A-C843-B177-E61FECDA00B1}" type="pres">
      <dgm:prSet presAssocID="{DEA377FC-BDE1-6240-BC6D-35CE822893D3}" presName="ThreeNodes_2" presStyleLbl="node1" presStyleIdx="1" presStyleCnt="3">
        <dgm:presLayoutVars>
          <dgm:bulletEnabled val="1"/>
        </dgm:presLayoutVars>
      </dgm:prSet>
      <dgm:spPr/>
    </dgm:pt>
    <dgm:pt modelId="{4F5BA4C7-5159-0247-A651-AFA653ED803C}" type="pres">
      <dgm:prSet presAssocID="{DEA377FC-BDE1-6240-BC6D-35CE822893D3}" presName="ThreeNodes_3" presStyleLbl="node1" presStyleIdx="2" presStyleCnt="3">
        <dgm:presLayoutVars>
          <dgm:bulletEnabled val="1"/>
        </dgm:presLayoutVars>
      </dgm:prSet>
      <dgm:spPr/>
    </dgm:pt>
    <dgm:pt modelId="{98F812D1-0C70-D648-AE11-153DF833BF47}" type="pres">
      <dgm:prSet presAssocID="{DEA377FC-BDE1-6240-BC6D-35CE822893D3}" presName="ThreeConn_1-2" presStyleLbl="fgAccFollowNode1" presStyleIdx="0" presStyleCnt="2">
        <dgm:presLayoutVars>
          <dgm:bulletEnabled val="1"/>
        </dgm:presLayoutVars>
      </dgm:prSet>
      <dgm:spPr/>
    </dgm:pt>
    <dgm:pt modelId="{5F5BCBA4-BEEC-E641-B9D2-14AABC7EF140}" type="pres">
      <dgm:prSet presAssocID="{DEA377FC-BDE1-6240-BC6D-35CE822893D3}" presName="ThreeConn_2-3" presStyleLbl="fgAccFollowNode1" presStyleIdx="1" presStyleCnt="2">
        <dgm:presLayoutVars>
          <dgm:bulletEnabled val="1"/>
        </dgm:presLayoutVars>
      </dgm:prSet>
      <dgm:spPr/>
    </dgm:pt>
    <dgm:pt modelId="{3CEFE734-66C4-2246-B45D-9C559D79D20F}" type="pres">
      <dgm:prSet presAssocID="{DEA377FC-BDE1-6240-BC6D-35CE822893D3}" presName="ThreeNodes_1_text" presStyleLbl="node1" presStyleIdx="2" presStyleCnt="3">
        <dgm:presLayoutVars>
          <dgm:bulletEnabled val="1"/>
        </dgm:presLayoutVars>
      </dgm:prSet>
      <dgm:spPr/>
    </dgm:pt>
    <dgm:pt modelId="{6A3FB1E1-3EF8-6344-A040-519AC2C8B60E}" type="pres">
      <dgm:prSet presAssocID="{DEA377FC-BDE1-6240-BC6D-35CE822893D3}" presName="ThreeNodes_2_text" presStyleLbl="node1" presStyleIdx="2" presStyleCnt="3">
        <dgm:presLayoutVars>
          <dgm:bulletEnabled val="1"/>
        </dgm:presLayoutVars>
      </dgm:prSet>
      <dgm:spPr/>
    </dgm:pt>
    <dgm:pt modelId="{D5A1852E-CA47-3749-930D-1C4D464E2CCB}" type="pres">
      <dgm:prSet presAssocID="{DEA377FC-BDE1-6240-BC6D-35CE822893D3}" presName="ThreeNodes_3_text" presStyleLbl="node1" presStyleIdx="2" presStyleCnt="3">
        <dgm:presLayoutVars>
          <dgm:bulletEnabled val="1"/>
        </dgm:presLayoutVars>
      </dgm:prSet>
      <dgm:spPr/>
    </dgm:pt>
  </dgm:ptLst>
  <dgm:cxnLst>
    <dgm:cxn modelId="{78626C0D-6D7C-B546-817C-5DD0D1D08D62}" type="presOf" srcId="{FB284844-6D6A-5C4F-ADBA-E19AB825B1D8}" destId="{3CEFE734-66C4-2246-B45D-9C559D79D20F}" srcOrd="1" destOrd="0" presId="urn:microsoft.com/office/officeart/2005/8/layout/vProcess5"/>
    <dgm:cxn modelId="{245D4315-79C5-D64B-9346-86425229BD2B}" type="presOf" srcId="{76A3B752-78B4-AD4F-BDAE-4D16095E94DE}" destId="{5F5BCBA4-BEEC-E641-B9D2-14AABC7EF140}" srcOrd="0" destOrd="0" presId="urn:microsoft.com/office/officeart/2005/8/layout/vProcess5"/>
    <dgm:cxn modelId="{65DFFE18-DB94-814B-9469-B1240C2C6356}" srcId="{DEA377FC-BDE1-6240-BC6D-35CE822893D3}" destId="{19C64F2F-421D-3E4F-AE1D-73AE93393340}" srcOrd="1" destOrd="0" parTransId="{053252A4-AC88-814E-891C-72FAC45FBA31}" sibTransId="{76A3B752-78B4-AD4F-BDAE-4D16095E94DE}"/>
    <dgm:cxn modelId="{3FE5F335-70B6-D847-9EA4-2A847D7B166D}" type="presOf" srcId="{667E28D2-76BA-AB4F-9872-F6601667A8E4}" destId="{4F5BA4C7-5159-0247-A651-AFA653ED803C}" srcOrd="0" destOrd="0" presId="urn:microsoft.com/office/officeart/2005/8/layout/vProcess5"/>
    <dgm:cxn modelId="{EF546163-35C7-7640-AB68-F909D47F84A0}" type="presOf" srcId="{19C64F2F-421D-3E4F-AE1D-73AE93393340}" destId="{6A3FB1E1-3EF8-6344-A040-519AC2C8B60E}" srcOrd="1" destOrd="0" presId="urn:microsoft.com/office/officeart/2005/8/layout/vProcess5"/>
    <dgm:cxn modelId="{03B41D7D-E2A4-4845-AB62-2A668155B762}" type="presOf" srcId="{19C64F2F-421D-3E4F-AE1D-73AE93393340}" destId="{5926ABA7-131A-C843-B177-E61FECDA00B1}" srcOrd="0" destOrd="0" presId="urn:microsoft.com/office/officeart/2005/8/layout/vProcess5"/>
    <dgm:cxn modelId="{91532C90-9CB3-6A45-80F8-19FEF4C96000}" type="presOf" srcId="{DEA377FC-BDE1-6240-BC6D-35CE822893D3}" destId="{9A63F3B3-1605-984F-809A-47F471F611CD}" srcOrd="0" destOrd="0" presId="urn:microsoft.com/office/officeart/2005/8/layout/vProcess5"/>
    <dgm:cxn modelId="{B8987090-4D33-E743-A506-944DA82AF6A2}" srcId="{DEA377FC-BDE1-6240-BC6D-35CE822893D3}" destId="{FB284844-6D6A-5C4F-ADBA-E19AB825B1D8}" srcOrd="0" destOrd="0" parTransId="{3E08931C-63C7-384B-A147-6D406EF3C11A}" sibTransId="{0C886F1D-BD44-2641-A6C7-8604DFED0339}"/>
    <dgm:cxn modelId="{2455F79F-EB50-094A-BD6E-2F59798CE043}" srcId="{DEA377FC-BDE1-6240-BC6D-35CE822893D3}" destId="{667E28D2-76BA-AB4F-9872-F6601667A8E4}" srcOrd="2" destOrd="0" parTransId="{234C991F-4477-574C-BBE4-F75B173CD969}" sibTransId="{D717BFF0-7C02-434D-B00D-A25BF6C5E36B}"/>
    <dgm:cxn modelId="{70B335EE-8319-054B-BD94-2A08964217B6}" type="presOf" srcId="{FB284844-6D6A-5C4F-ADBA-E19AB825B1D8}" destId="{A5E7B8E2-CAEC-E346-B4F3-B4F6CE1861C3}" srcOrd="0" destOrd="0" presId="urn:microsoft.com/office/officeart/2005/8/layout/vProcess5"/>
    <dgm:cxn modelId="{CBF328F7-FB72-AE4A-B398-10853839812A}" type="presOf" srcId="{667E28D2-76BA-AB4F-9872-F6601667A8E4}" destId="{D5A1852E-CA47-3749-930D-1C4D464E2CCB}" srcOrd="1" destOrd="0" presId="urn:microsoft.com/office/officeart/2005/8/layout/vProcess5"/>
    <dgm:cxn modelId="{1AE8F6FF-337D-E544-9270-2F2FFFBCDEB7}" type="presOf" srcId="{0C886F1D-BD44-2641-A6C7-8604DFED0339}" destId="{98F812D1-0C70-D648-AE11-153DF833BF47}" srcOrd="0" destOrd="0" presId="urn:microsoft.com/office/officeart/2005/8/layout/vProcess5"/>
    <dgm:cxn modelId="{794254C3-7214-F642-A619-2E340F34BAC7}" type="presParOf" srcId="{9A63F3B3-1605-984F-809A-47F471F611CD}" destId="{413FB9A2-A365-3B4C-947B-BCD36FBB8B9F}" srcOrd="0" destOrd="0" presId="urn:microsoft.com/office/officeart/2005/8/layout/vProcess5"/>
    <dgm:cxn modelId="{32A5B62B-85CA-6840-AABA-AB335551E717}" type="presParOf" srcId="{9A63F3B3-1605-984F-809A-47F471F611CD}" destId="{A5E7B8E2-CAEC-E346-B4F3-B4F6CE1861C3}" srcOrd="1" destOrd="0" presId="urn:microsoft.com/office/officeart/2005/8/layout/vProcess5"/>
    <dgm:cxn modelId="{D3784D97-CD16-054F-87BC-8000631063E9}" type="presParOf" srcId="{9A63F3B3-1605-984F-809A-47F471F611CD}" destId="{5926ABA7-131A-C843-B177-E61FECDA00B1}" srcOrd="2" destOrd="0" presId="urn:microsoft.com/office/officeart/2005/8/layout/vProcess5"/>
    <dgm:cxn modelId="{E3A972C1-27B1-174A-9940-42DC145FFEC4}" type="presParOf" srcId="{9A63F3B3-1605-984F-809A-47F471F611CD}" destId="{4F5BA4C7-5159-0247-A651-AFA653ED803C}" srcOrd="3" destOrd="0" presId="urn:microsoft.com/office/officeart/2005/8/layout/vProcess5"/>
    <dgm:cxn modelId="{C8B91A11-18C1-9842-B529-953271B637ED}" type="presParOf" srcId="{9A63F3B3-1605-984F-809A-47F471F611CD}" destId="{98F812D1-0C70-D648-AE11-153DF833BF47}" srcOrd="4" destOrd="0" presId="urn:microsoft.com/office/officeart/2005/8/layout/vProcess5"/>
    <dgm:cxn modelId="{4BC57241-2193-A744-910B-7EABA8F6A9BB}" type="presParOf" srcId="{9A63F3B3-1605-984F-809A-47F471F611CD}" destId="{5F5BCBA4-BEEC-E641-B9D2-14AABC7EF140}" srcOrd="5" destOrd="0" presId="urn:microsoft.com/office/officeart/2005/8/layout/vProcess5"/>
    <dgm:cxn modelId="{11C2FD47-8B32-B441-8CC8-39DD05397DC3}" type="presParOf" srcId="{9A63F3B3-1605-984F-809A-47F471F611CD}" destId="{3CEFE734-66C4-2246-B45D-9C559D79D20F}" srcOrd="6" destOrd="0" presId="urn:microsoft.com/office/officeart/2005/8/layout/vProcess5"/>
    <dgm:cxn modelId="{E8C15531-9F8B-9E4D-B7A7-330D405C5891}" type="presParOf" srcId="{9A63F3B3-1605-984F-809A-47F471F611CD}" destId="{6A3FB1E1-3EF8-6344-A040-519AC2C8B60E}" srcOrd="7" destOrd="0" presId="urn:microsoft.com/office/officeart/2005/8/layout/vProcess5"/>
    <dgm:cxn modelId="{2841C5E5-A0BC-F947-8416-70E38F0A2E82}" type="presParOf" srcId="{9A63F3B3-1605-984F-809A-47F471F611CD}" destId="{D5A1852E-CA47-3749-930D-1C4D464E2CCB}"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377FC-BDE1-6240-BC6D-35CE822893D3}"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FB284844-6D6A-5C4F-ADBA-E19AB825B1D8}">
      <dgm:prSet phldrT="[Text]"/>
      <dgm:spPr/>
      <dgm:t>
        <a:bodyPr/>
        <a:lstStyle/>
        <a:p>
          <a:r>
            <a:rPr lang="en-US" dirty="0"/>
            <a:t>Scrape Falcon 9 Launch Wiki page for launch data</a:t>
          </a:r>
        </a:p>
      </dgm:t>
    </dgm:pt>
    <dgm:pt modelId="{3E08931C-63C7-384B-A147-6D406EF3C11A}" type="parTrans" cxnId="{B8987090-4D33-E743-A506-944DA82AF6A2}">
      <dgm:prSet/>
      <dgm:spPr/>
      <dgm:t>
        <a:bodyPr/>
        <a:lstStyle/>
        <a:p>
          <a:endParaRPr lang="en-US"/>
        </a:p>
      </dgm:t>
    </dgm:pt>
    <dgm:pt modelId="{0C886F1D-BD44-2641-A6C7-8604DFED0339}" type="sibTrans" cxnId="{B8987090-4D33-E743-A506-944DA82AF6A2}">
      <dgm:prSet/>
      <dgm:spPr/>
      <dgm:t>
        <a:bodyPr/>
        <a:lstStyle/>
        <a:p>
          <a:endParaRPr lang="en-US"/>
        </a:p>
      </dgm:t>
    </dgm:pt>
    <dgm:pt modelId="{19C64F2F-421D-3E4F-AE1D-73AE93393340}">
      <dgm:prSet phldrT="[Text]"/>
      <dgm:spPr/>
      <dgm:t>
        <a:bodyPr/>
        <a:lstStyle/>
        <a:p>
          <a:r>
            <a:rPr lang="en-US" dirty="0"/>
            <a:t>Extract all required columns from acquired table data.</a:t>
          </a:r>
        </a:p>
      </dgm:t>
    </dgm:pt>
    <dgm:pt modelId="{053252A4-AC88-814E-891C-72FAC45FBA31}" type="parTrans" cxnId="{65DFFE18-DB94-814B-9469-B1240C2C6356}">
      <dgm:prSet/>
      <dgm:spPr/>
      <dgm:t>
        <a:bodyPr/>
        <a:lstStyle/>
        <a:p>
          <a:endParaRPr lang="en-US"/>
        </a:p>
      </dgm:t>
    </dgm:pt>
    <dgm:pt modelId="{76A3B752-78B4-AD4F-BDAE-4D16095E94DE}" type="sibTrans" cxnId="{65DFFE18-DB94-814B-9469-B1240C2C6356}">
      <dgm:prSet/>
      <dgm:spPr/>
      <dgm:t>
        <a:bodyPr/>
        <a:lstStyle/>
        <a:p>
          <a:endParaRPr lang="en-US"/>
        </a:p>
      </dgm:t>
    </dgm:pt>
    <dgm:pt modelId="{667E28D2-76BA-AB4F-9872-F6601667A8E4}">
      <dgm:prSet phldrT="[Text]"/>
      <dgm:spPr/>
      <dgm:t>
        <a:bodyPr/>
        <a:lstStyle/>
        <a:p>
          <a:r>
            <a:rPr lang="en-US" dirty="0"/>
            <a:t>Create a data frame and perform data wrangling and analysis.</a:t>
          </a:r>
        </a:p>
      </dgm:t>
    </dgm:pt>
    <dgm:pt modelId="{234C991F-4477-574C-BBE4-F75B173CD969}" type="parTrans" cxnId="{2455F79F-EB50-094A-BD6E-2F59798CE043}">
      <dgm:prSet/>
      <dgm:spPr/>
      <dgm:t>
        <a:bodyPr/>
        <a:lstStyle/>
        <a:p>
          <a:endParaRPr lang="en-US"/>
        </a:p>
      </dgm:t>
    </dgm:pt>
    <dgm:pt modelId="{D717BFF0-7C02-434D-B00D-A25BF6C5E36B}" type="sibTrans" cxnId="{2455F79F-EB50-094A-BD6E-2F59798CE043}">
      <dgm:prSet/>
      <dgm:spPr/>
      <dgm:t>
        <a:bodyPr/>
        <a:lstStyle/>
        <a:p>
          <a:endParaRPr lang="en-US"/>
        </a:p>
      </dgm:t>
    </dgm:pt>
    <dgm:pt modelId="{9A63F3B3-1605-984F-809A-47F471F611CD}" type="pres">
      <dgm:prSet presAssocID="{DEA377FC-BDE1-6240-BC6D-35CE822893D3}" presName="outerComposite" presStyleCnt="0">
        <dgm:presLayoutVars>
          <dgm:chMax val="5"/>
          <dgm:dir/>
          <dgm:resizeHandles val="exact"/>
        </dgm:presLayoutVars>
      </dgm:prSet>
      <dgm:spPr/>
    </dgm:pt>
    <dgm:pt modelId="{413FB9A2-A365-3B4C-947B-BCD36FBB8B9F}" type="pres">
      <dgm:prSet presAssocID="{DEA377FC-BDE1-6240-BC6D-35CE822893D3}" presName="dummyMaxCanvas" presStyleCnt="0">
        <dgm:presLayoutVars/>
      </dgm:prSet>
      <dgm:spPr/>
    </dgm:pt>
    <dgm:pt modelId="{A5E7B8E2-CAEC-E346-B4F3-B4F6CE1861C3}" type="pres">
      <dgm:prSet presAssocID="{DEA377FC-BDE1-6240-BC6D-35CE822893D3}" presName="ThreeNodes_1" presStyleLbl="node1" presStyleIdx="0" presStyleCnt="3">
        <dgm:presLayoutVars>
          <dgm:bulletEnabled val="1"/>
        </dgm:presLayoutVars>
      </dgm:prSet>
      <dgm:spPr/>
    </dgm:pt>
    <dgm:pt modelId="{5926ABA7-131A-C843-B177-E61FECDA00B1}" type="pres">
      <dgm:prSet presAssocID="{DEA377FC-BDE1-6240-BC6D-35CE822893D3}" presName="ThreeNodes_2" presStyleLbl="node1" presStyleIdx="1" presStyleCnt="3">
        <dgm:presLayoutVars>
          <dgm:bulletEnabled val="1"/>
        </dgm:presLayoutVars>
      </dgm:prSet>
      <dgm:spPr/>
    </dgm:pt>
    <dgm:pt modelId="{4F5BA4C7-5159-0247-A651-AFA653ED803C}" type="pres">
      <dgm:prSet presAssocID="{DEA377FC-BDE1-6240-BC6D-35CE822893D3}" presName="ThreeNodes_3" presStyleLbl="node1" presStyleIdx="2" presStyleCnt="3">
        <dgm:presLayoutVars>
          <dgm:bulletEnabled val="1"/>
        </dgm:presLayoutVars>
      </dgm:prSet>
      <dgm:spPr/>
    </dgm:pt>
    <dgm:pt modelId="{98F812D1-0C70-D648-AE11-153DF833BF47}" type="pres">
      <dgm:prSet presAssocID="{DEA377FC-BDE1-6240-BC6D-35CE822893D3}" presName="ThreeConn_1-2" presStyleLbl="fgAccFollowNode1" presStyleIdx="0" presStyleCnt="2">
        <dgm:presLayoutVars>
          <dgm:bulletEnabled val="1"/>
        </dgm:presLayoutVars>
      </dgm:prSet>
      <dgm:spPr/>
    </dgm:pt>
    <dgm:pt modelId="{5F5BCBA4-BEEC-E641-B9D2-14AABC7EF140}" type="pres">
      <dgm:prSet presAssocID="{DEA377FC-BDE1-6240-BC6D-35CE822893D3}" presName="ThreeConn_2-3" presStyleLbl="fgAccFollowNode1" presStyleIdx="1" presStyleCnt="2">
        <dgm:presLayoutVars>
          <dgm:bulletEnabled val="1"/>
        </dgm:presLayoutVars>
      </dgm:prSet>
      <dgm:spPr/>
    </dgm:pt>
    <dgm:pt modelId="{3CEFE734-66C4-2246-B45D-9C559D79D20F}" type="pres">
      <dgm:prSet presAssocID="{DEA377FC-BDE1-6240-BC6D-35CE822893D3}" presName="ThreeNodes_1_text" presStyleLbl="node1" presStyleIdx="2" presStyleCnt="3">
        <dgm:presLayoutVars>
          <dgm:bulletEnabled val="1"/>
        </dgm:presLayoutVars>
      </dgm:prSet>
      <dgm:spPr/>
    </dgm:pt>
    <dgm:pt modelId="{6A3FB1E1-3EF8-6344-A040-519AC2C8B60E}" type="pres">
      <dgm:prSet presAssocID="{DEA377FC-BDE1-6240-BC6D-35CE822893D3}" presName="ThreeNodes_2_text" presStyleLbl="node1" presStyleIdx="2" presStyleCnt="3">
        <dgm:presLayoutVars>
          <dgm:bulletEnabled val="1"/>
        </dgm:presLayoutVars>
      </dgm:prSet>
      <dgm:spPr/>
    </dgm:pt>
    <dgm:pt modelId="{D5A1852E-CA47-3749-930D-1C4D464E2CCB}" type="pres">
      <dgm:prSet presAssocID="{DEA377FC-BDE1-6240-BC6D-35CE822893D3}" presName="ThreeNodes_3_text" presStyleLbl="node1" presStyleIdx="2" presStyleCnt="3">
        <dgm:presLayoutVars>
          <dgm:bulletEnabled val="1"/>
        </dgm:presLayoutVars>
      </dgm:prSet>
      <dgm:spPr/>
    </dgm:pt>
  </dgm:ptLst>
  <dgm:cxnLst>
    <dgm:cxn modelId="{78626C0D-6D7C-B546-817C-5DD0D1D08D62}" type="presOf" srcId="{FB284844-6D6A-5C4F-ADBA-E19AB825B1D8}" destId="{3CEFE734-66C4-2246-B45D-9C559D79D20F}" srcOrd="1" destOrd="0" presId="urn:microsoft.com/office/officeart/2005/8/layout/vProcess5"/>
    <dgm:cxn modelId="{245D4315-79C5-D64B-9346-86425229BD2B}" type="presOf" srcId="{76A3B752-78B4-AD4F-BDAE-4D16095E94DE}" destId="{5F5BCBA4-BEEC-E641-B9D2-14AABC7EF140}" srcOrd="0" destOrd="0" presId="urn:microsoft.com/office/officeart/2005/8/layout/vProcess5"/>
    <dgm:cxn modelId="{65DFFE18-DB94-814B-9469-B1240C2C6356}" srcId="{DEA377FC-BDE1-6240-BC6D-35CE822893D3}" destId="{19C64F2F-421D-3E4F-AE1D-73AE93393340}" srcOrd="1" destOrd="0" parTransId="{053252A4-AC88-814E-891C-72FAC45FBA31}" sibTransId="{76A3B752-78B4-AD4F-BDAE-4D16095E94DE}"/>
    <dgm:cxn modelId="{3FE5F335-70B6-D847-9EA4-2A847D7B166D}" type="presOf" srcId="{667E28D2-76BA-AB4F-9872-F6601667A8E4}" destId="{4F5BA4C7-5159-0247-A651-AFA653ED803C}" srcOrd="0" destOrd="0" presId="urn:microsoft.com/office/officeart/2005/8/layout/vProcess5"/>
    <dgm:cxn modelId="{EF546163-35C7-7640-AB68-F909D47F84A0}" type="presOf" srcId="{19C64F2F-421D-3E4F-AE1D-73AE93393340}" destId="{6A3FB1E1-3EF8-6344-A040-519AC2C8B60E}" srcOrd="1" destOrd="0" presId="urn:microsoft.com/office/officeart/2005/8/layout/vProcess5"/>
    <dgm:cxn modelId="{03B41D7D-E2A4-4845-AB62-2A668155B762}" type="presOf" srcId="{19C64F2F-421D-3E4F-AE1D-73AE93393340}" destId="{5926ABA7-131A-C843-B177-E61FECDA00B1}" srcOrd="0" destOrd="0" presId="urn:microsoft.com/office/officeart/2005/8/layout/vProcess5"/>
    <dgm:cxn modelId="{91532C90-9CB3-6A45-80F8-19FEF4C96000}" type="presOf" srcId="{DEA377FC-BDE1-6240-BC6D-35CE822893D3}" destId="{9A63F3B3-1605-984F-809A-47F471F611CD}" srcOrd="0" destOrd="0" presId="urn:microsoft.com/office/officeart/2005/8/layout/vProcess5"/>
    <dgm:cxn modelId="{B8987090-4D33-E743-A506-944DA82AF6A2}" srcId="{DEA377FC-BDE1-6240-BC6D-35CE822893D3}" destId="{FB284844-6D6A-5C4F-ADBA-E19AB825B1D8}" srcOrd="0" destOrd="0" parTransId="{3E08931C-63C7-384B-A147-6D406EF3C11A}" sibTransId="{0C886F1D-BD44-2641-A6C7-8604DFED0339}"/>
    <dgm:cxn modelId="{2455F79F-EB50-094A-BD6E-2F59798CE043}" srcId="{DEA377FC-BDE1-6240-BC6D-35CE822893D3}" destId="{667E28D2-76BA-AB4F-9872-F6601667A8E4}" srcOrd="2" destOrd="0" parTransId="{234C991F-4477-574C-BBE4-F75B173CD969}" sibTransId="{D717BFF0-7C02-434D-B00D-A25BF6C5E36B}"/>
    <dgm:cxn modelId="{70B335EE-8319-054B-BD94-2A08964217B6}" type="presOf" srcId="{FB284844-6D6A-5C4F-ADBA-E19AB825B1D8}" destId="{A5E7B8E2-CAEC-E346-B4F3-B4F6CE1861C3}" srcOrd="0" destOrd="0" presId="urn:microsoft.com/office/officeart/2005/8/layout/vProcess5"/>
    <dgm:cxn modelId="{CBF328F7-FB72-AE4A-B398-10853839812A}" type="presOf" srcId="{667E28D2-76BA-AB4F-9872-F6601667A8E4}" destId="{D5A1852E-CA47-3749-930D-1C4D464E2CCB}" srcOrd="1" destOrd="0" presId="urn:microsoft.com/office/officeart/2005/8/layout/vProcess5"/>
    <dgm:cxn modelId="{1AE8F6FF-337D-E544-9270-2F2FFFBCDEB7}" type="presOf" srcId="{0C886F1D-BD44-2641-A6C7-8604DFED0339}" destId="{98F812D1-0C70-D648-AE11-153DF833BF47}" srcOrd="0" destOrd="0" presId="urn:microsoft.com/office/officeart/2005/8/layout/vProcess5"/>
    <dgm:cxn modelId="{794254C3-7214-F642-A619-2E340F34BAC7}" type="presParOf" srcId="{9A63F3B3-1605-984F-809A-47F471F611CD}" destId="{413FB9A2-A365-3B4C-947B-BCD36FBB8B9F}" srcOrd="0" destOrd="0" presId="urn:microsoft.com/office/officeart/2005/8/layout/vProcess5"/>
    <dgm:cxn modelId="{32A5B62B-85CA-6840-AABA-AB335551E717}" type="presParOf" srcId="{9A63F3B3-1605-984F-809A-47F471F611CD}" destId="{A5E7B8E2-CAEC-E346-B4F3-B4F6CE1861C3}" srcOrd="1" destOrd="0" presId="urn:microsoft.com/office/officeart/2005/8/layout/vProcess5"/>
    <dgm:cxn modelId="{D3784D97-CD16-054F-87BC-8000631063E9}" type="presParOf" srcId="{9A63F3B3-1605-984F-809A-47F471F611CD}" destId="{5926ABA7-131A-C843-B177-E61FECDA00B1}" srcOrd="2" destOrd="0" presId="urn:microsoft.com/office/officeart/2005/8/layout/vProcess5"/>
    <dgm:cxn modelId="{E3A972C1-27B1-174A-9940-42DC145FFEC4}" type="presParOf" srcId="{9A63F3B3-1605-984F-809A-47F471F611CD}" destId="{4F5BA4C7-5159-0247-A651-AFA653ED803C}" srcOrd="3" destOrd="0" presId="urn:microsoft.com/office/officeart/2005/8/layout/vProcess5"/>
    <dgm:cxn modelId="{C8B91A11-18C1-9842-B529-953271B637ED}" type="presParOf" srcId="{9A63F3B3-1605-984F-809A-47F471F611CD}" destId="{98F812D1-0C70-D648-AE11-153DF833BF47}" srcOrd="4" destOrd="0" presId="urn:microsoft.com/office/officeart/2005/8/layout/vProcess5"/>
    <dgm:cxn modelId="{4BC57241-2193-A744-910B-7EABA8F6A9BB}" type="presParOf" srcId="{9A63F3B3-1605-984F-809A-47F471F611CD}" destId="{5F5BCBA4-BEEC-E641-B9D2-14AABC7EF140}" srcOrd="5" destOrd="0" presId="urn:microsoft.com/office/officeart/2005/8/layout/vProcess5"/>
    <dgm:cxn modelId="{11C2FD47-8B32-B441-8CC8-39DD05397DC3}" type="presParOf" srcId="{9A63F3B3-1605-984F-809A-47F471F611CD}" destId="{3CEFE734-66C4-2246-B45D-9C559D79D20F}" srcOrd="6" destOrd="0" presId="urn:microsoft.com/office/officeart/2005/8/layout/vProcess5"/>
    <dgm:cxn modelId="{E8C15531-9F8B-9E4D-B7A7-330D405C5891}" type="presParOf" srcId="{9A63F3B3-1605-984F-809A-47F471F611CD}" destId="{6A3FB1E1-3EF8-6344-A040-519AC2C8B60E}" srcOrd="7" destOrd="0" presId="urn:microsoft.com/office/officeart/2005/8/layout/vProcess5"/>
    <dgm:cxn modelId="{2841C5E5-A0BC-F947-8416-70E38F0A2E82}" type="presParOf" srcId="{9A63F3B3-1605-984F-809A-47F471F611CD}" destId="{D5A1852E-CA47-3749-930D-1C4D464E2CCB}"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1AA029-E7ED-3648-8DC2-901E832A9147}" type="doc">
      <dgm:prSet loTypeId="urn:microsoft.com/office/officeart/2005/8/layout/chevron1" loCatId="" qsTypeId="urn:microsoft.com/office/officeart/2005/8/quickstyle/simple1" qsCatId="simple" csTypeId="urn:microsoft.com/office/officeart/2005/8/colors/accent1_2" csCatId="accent1" phldr="1"/>
      <dgm:spPr/>
    </dgm:pt>
    <dgm:pt modelId="{FF65B92C-DD1B-5D46-9CC7-0856CA6FF514}">
      <dgm:prSet phldrT="[Text]"/>
      <dgm:spPr/>
      <dgm:t>
        <a:bodyPr/>
        <a:lstStyle/>
        <a:p>
          <a:r>
            <a:rPr lang="en-US" dirty="0"/>
            <a:t>EDA</a:t>
          </a:r>
        </a:p>
      </dgm:t>
    </dgm:pt>
    <dgm:pt modelId="{DDE3B8FB-7AC8-434C-87E3-9661971E43D9}" type="parTrans" cxnId="{57FDBEBC-89A6-E546-B611-CA1D4C9C3C8E}">
      <dgm:prSet/>
      <dgm:spPr/>
      <dgm:t>
        <a:bodyPr/>
        <a:lstStyle/>
        <a:p>
          <a:endParaRPr lang="en-US"/>
        </a:p>
      </dgm:t>
    </dgm:pt>
    <dgm:pt modelId="{098FE5D7-DD07-6C4F-8849-D96A58762B6B}" type="sibTrans" cxnId="{57FDBEBC-89A6-E546-B611-CA1D4C9C3C8E}">
      <dgm:prSet/>
      <dgm:spPr/>
      <dgm:t>
        <a:bodyPr/>
        <a:lstStyle/>
        <a:p>
          <a:endParaRPr lang="en-US"/>
        </a:p>
      </dgm:t>
    </dgm:pt>
    <dgm:pt modelId="{4D484DA8-5706-5F4A-AE35-8D8B9DBA3256}">
      <dgm:prSet phldrT="[Text]"/>
      <dgm:spPr/>
      <dgm:t>
        <a:bodyPr/>
        <a:lstStyle/>
        <a:p>
          <a:r>
            <a:rPr lang="en-US" dirty="0"/>
            <a:t>Establish Relationship and Summarize</a:t>
          </a:r>
        </a:p>
      </dgm:t>
    </dgm:pt>
    <dgm:pt modelId="{AE7A0C75-1241-E441-A545-AE45E937A94F}" type="parTrans" cxnId="{AB1E89D3-9634-FB4F-BCC8-8A725C13F8D1}">
      <dgm:prSet/>
      <dgm:spPr/>
      <dgm:t>
        <a:bodyPr/>
        <a:lstStyle/>
        <a:p>
          <a:endParaRPr lang="en-US"/>
        </a:p>
      </dgm:t>
    </dgm:pt>
    <dgm:pt modelId="{E22C6D13-75D4-FB40-B129-DFF0B8E9A6E4}" type="sibTrans" cxnId="{AB1E89D3-9634-FB4F-BCC8-8A725C13F8D1}">
      <dgm:prSet/>
      <dgm:spPr/>
      <dgm:t>
        <a:bodyPr/>
        <a:lstStyle/>
        <a:p>
          <a:endParaRPr lang="en-US"/>
        </a:p>
      </dgm:t>
    </dgm:pt>
    <dgm:pt modelId="{CB336610-09CD-6A44-9495-11B19934191E}">
      <dgm:prSet phldrT="[Text]"/>
      <dgm:spPr/>
      <dgm:t>
        <a:bodyPr/>
        <a:lstStyle/>
        <a:p>
          <a:r>
            <a:rPr lang="en-US" dirty="0"/>
            <a:t>Feature Engineering</a:t>
          </a:r>
        </a:p>
      </dgm:t>
    </dgm:pt>
    <dgm:pt modelId="{36ED7742-21AF-4645-8D02-CCAA465CC7EA}" type="parTrans" cxnId="{272F3568-62B7-A147-B801-E05B3384643C}">
      <dgm:prSet/>
      <dgm:spPr/>
      <dgm:t>
        <a:bodyPr/>
        <a:lstStyle/>
        <a:p>
          <a:endParaRPr lang="en-US"/>
        </a:p>
      </dgm:t>
    </dgm:pt>
    <dgm:pt modelId="{41A36474-6ECF-A149-8C12-6A88E59AD0CF}" type="sibTrans" cxnId="{272F3568-62B7-A147-B801-E05B3384643C}">
      <dgm:prSet/>
      <dgm:spPr/>
      <dgm:t>
        <a:bodyPr/>
        <a:lstStyle/>
        <a:p>
          <a:endParaRPr lang="en-US"/>
        </a:p>
      </dgm:t>
    </dgm:pt>
    <dgm:pt modelId="{09DA701C-4763-0345-9DA5-0E0382215B0B}" type="pres">
      <dgm:prSet presAssocID="{C11AA029-E7ED-3648-8DC2-901E832A9147}" presName="Name0" presStyleCnt="0">
        <dgm:presLayoutVars>
          <dgm:dir/>
          <dgm:animLvl val="lvl"/>
          <dgm:resizeHandles val="exact"/>
        </dgm:presLayoutVars>
      </dgm:prSet>
      <dgm:spPr/>
    </dgm:pt>
    <dgm:pt modelId="{196E9F81-12BC-594F-B7F3-5300C422747D}" type="pres">
      <dgm:prSet presAssocID="{FF65B92C-DD1B-5D46-9CC7-0856CA6FF514}" presName="parTxOnly" presStyleLbl="node1" presStyleIdx="0" presStyleCnt="3">
        <dgm:presLayoutVars>
          <dgm:chMax val="0"/>
          <dgm:chPref val="0"/>
          <dgm:bulletEnabled val="1"/>
        </dgm:presLayoutVars>
      </dgm:prSet>
      <dgm:spPr/>
    </dgm:pt>
    <dgm:pt modelId="{075E7A28-7D31-C14F-9020-BFDE5F27A4E3}" type="pres">
      <dgm:prSet presAssocID="{098FE5D7-DD07-6C4F-8849-D96A58762B6B}" presName="parTxOnlySpace" presStyleCnt="0"/>
      <dgm:spPr/>
    </dgm:pt>
    <dgm:pt modelId="{F19B60EA-7C87-514E-8B01-6F5BE22996E3}" type="pres">
      <dgm:prSet presAssocID="{4D484DA8-5706-5F4A-AE35-8D8B9DBA3256}" presName="parTxOnly" presStyleLbl="node1" presStyleIdx="1" presStyleCnt="3">
        <dgm:presLayoutVars>
          <dgm:chMax val="0"/>
          <dgm:chPref val="0"/>
          <dgm:bulletEnabled val="1"/>
        </dgm:presLayoutVars>
      </dgm:prSet>
      <dgm:spPr/>
    </dgm:pt>
    <dgm:pt modelId="{66EF401F-67C4-3F40-962B-622DC987520C}" type="pres">
      <dgm:prSet presAssocID="{E22C6D13-75D4-FB40-B129-DFF0B8E9A6E4}" presName="parTxOnlySpace" presStyleCnt="0"/>
      <dgm:spPr/>
    </dgm:pt>
    <dgm:pt modelId="{B35B7B40-A9BB-514E-86CA-802C2E725A7B}" type="pres">
      <dgm:prSet presAssocID="{CB336610-09CD-6A44-9495-11B19934191E}" presName="parTxOnly" presStyleLbl="node1" presStyleIdx="2" presStyleCnt="3">
        <dgm:presLayoutVars>
          <dgm:chMax val="0"/>
          <dgm:chPref val="0"/>
          <dgm:bulletEnabled val="1"/>
        </dgm:presLayoutVars>
      </dgm:prSet>
      <dgm:spPr/>
    </dgm:pt>
  </dgm:ptLst>
  <dgm:cxnLst>
    <dgm:cxn modelId="{B4E26A61-B863-C54A-AF67-4E946E9A67AC}" type="presOf" srcId="{4D484DA8-5706-5F4A-AE35-8D8B9DBA3256}" destId="{F19B60EA-7C87-514E-8B01-6F5BE22996E3}" srcOrd="0" destOrd="0" presId="urn:microsoft.com/office/officeart/2005/8/layout/chevron1"/>
    <dgm:cxn modelId="{272F3568-62B7-A147-B801-E05B3384643C}" srcId="{C11AA029-E7ED-3648-8DC2-901E832A9147}" destId="{CB336610-09CD-6A44-9495-11B19934191E}" srcOrd="2" destOrd="0" parTransId="{36ED7742-21AF-4645-8D02-CCAA465CC7EA}" sibTransId="{41A36474-6ECF-A149-8C12-6A88E59AD0CF}"/>
    <dgm:cxn modelId="{2200AC80-0CE2-7542-9F03-FEAAE30F7CB3}" type="presOf" srcId="{FF65B92C-DD1B-5D46-9CC7-0856CA6FF514}" destId="{196E9F81-12BC-594F-B7F3-5300C422747D}" srcOrd="0" destOrd="0" presId="urn:microsoft.com/office/officeart/2005/8/layout/chevron1"/>
    <dgm:cxn modelId="{57FDBEBC-89A6-E546-B611-CA1D4C9C3C8E}" srcId="{C11AA029-E7ED-3648-8DC2-901E832A9147}" destId="{FF65B92C-DD1B-5D46-9CC7-0856CA6FF514}" srcOrd="0" destOrd="0" parTransId="{DDE3B8FB-7AC8-434C-87E3-9661971E43D9}" sibTransId="{098FE5D7-DD07-6C4F-8849-D96A58762B6B}"/>
    <dgm:cxn modelId="{AB1E89D3-9634-FB4F-BCC8-8A725C13F8D1}" srcId="{C11AA029-E7ED-3648-8DC2-901E832A9147}" destId="{4D484DA8-5706-5F4A-AE35-8D8B9DBA3256}" srcOrd="1" destOrd="0" parTransId="{AE7A0C75-1241-E441-A545-AE45E937A94F}" sibTransId="{E22C6D13-75D4-FB40-B129-DFF0B8E9A6E4}"/>
    <dgm:cxn modelId="{AD6879EC-D142-B64C-823D-3AB60865993A}" type="presOf" srcId="{C11AA029-E7ED-3648-8DC2-901E832A9147}" destId="{09DA701C-4763-0345-9DA5-0E0382215B0B}" srcOrd="0" destOrd="0" presId="urn:microsoft.com/office/officeart/2005/8/layout/chevron1"/>
    <dgm:cxn modelId="{CF9656ED-72AC-AB4B-8372-290109B41097}" type="presOf" srcId="{CB336610-09CD-6A44-9495-11B19934191E}" destId="{B35B7B40-A9BB-514E-86CA-802C2E725A7B}" srcOrd="0" destOrd="0" presId="urn:microsoft.com/office/officeart/2005/8/layout/chevron1"/>
    <dgm:cxn modelId="{2D9A55F1-D67E-C841-A4AA-B087F27D2D3D}" type="presParOf" srcId="{09DA701C-4763-0345-9DA5-0E0382215B0B}" destId="{196E9F81-12BC-594F-B7F3-5300C422747D}" srcOrd="0" destOrd="0" presId="urn:microsoft.com/office/officeart/2005/8/layout/chevron1"/>
    <dgm:cxn modelId="{D5DA0F76-95ED-F04F-A6B6-7D78B2C333E0}" type="presParOf" srcId="{09DA701C-4763-0345-9DA5-0E0382215B0B}" destId="{075E7A28-7D31-C14F-9020-BFDE5F27A4E3}" srcOrd="1" destOrd="0" presId="urn:microsoft.com/office/officeart/2005/8/layout/chevron1"/>
    <dgm:cxn modelId="{3DBB4B21-B133-8846-99A1-3B0B1E91236A}" type="presParOf" srcId="{09DA701C-4763-0345-9DA5-0E0382215B0B}" destId="{F19B60EA-7C87-514E-8B01-6F5BE22996E3}" srcOrd="2" destOrd="0" presId="urn:microsoft.com/office/officeart/2005/8/layout/chevron1"/>
    <dgm:cxn modelId="{098B89CE-235E-2846-9ED2-A5E75C069815}" type="presParOf" srcId="{09DA701C-4763-0345-9DA5-0E0382215B0B}" destId="{66EF401F-67C4-3F40-962B-622DC987520C}" srcOrd="3" destOrd="0" presId="urn:microsoft.com/office/officeart/2005/8/layout/chevron1"/>
    <dgm:cxn modelId="{F071A5B2-0D47-F948-B49C-DE03C2D0DBA5}" type="presParOf" srcId="{09DA701C-4763-0345-9DA5-0E0382215B0B}" destId="{B35B7B40-A9BB-514E-86CA-802C2E725A7B}"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1AA029-E7ED-3648-8DC2-901E832A9147}" type="doc">
      <dgm:prSet loTypeId="urn:microsoft.com/office/officeart/2005/8/layout/chevron1" loCatId="" qsTypeId="urn:microsoft.com/office/officeart/2005/8/quickstyle/simple1" qsCatId="simple" csTypeId="urn:microsoft.com/office/officeart/2005/8/colors/accent1_2" csCatId="accent1" phldr="1"/>
      <dgm:spPr/>
    </dgm:pt>
    <dgm:pt modelId="{FF65B92C-DD1B-5D46-9CC7-0856CA6FF514}">
      <dgm:prSet phldrT="[Text]"/>
      <dgm:spPr/>
      <dgm:t>
        <a:bodyPr/>
        <a:lstStyle/>
        <a:p>
          <a:r>
            <a:rPr lang="en-US" dirty="0"/>
            <a:t>Data Preparation and Train/Test Split</a:t>
          </a:r>
        </a:p>
      </dgm:t>
    </dgm:pt>
    <dgm:pt modelId="{DDE3B8FB-7AC8-434C-87E3-9661971E43D9}" type="parTrans" cxnId="{57FDBEBC-89A6-E546-B611-CA1D4C9C3C8E}">
      <dgm:prSet/>
      <dgm:spPr/>
      <dgm:t>
        <a:bodyPr/>
        <a:lstStyle/>
        <a:p>
          <a:endParaRPr lang="en-US"/>
        </a:p>
      </dgm:t>
    </dgm:pt>
    <dgm:pt modelId="{098FE5D7-DD07-6C4F-8849-D96A58762B6B}" type="sibTrans" cxnId="{57FDBEBC-89A6-E546-B611-CA1D4C9C3C8E}">
      <dgm:prSet/>
      <dgm:spPr/>
      <dgm:t>
        <a:bodyPr/>
        <a:lstStyle/>
        <a:p>
          <a:endParaRPr lang="en-US"/>
        </a:p>
      </dgm:t>
    </dgm:pt>
    <dgm:pt modelId="{4D484DA8-5706-5F4A-AE35-8D8B9DBA3256}">
      <dgm:prSet phldrT="[Text]"/>
      <dgm:spPr/>
      <dgm:t>
        <a:bodyPr/>
        <a:lstStyle/>
        <a:p>
          <a:r>
            <a:rPr lang="en-US" dirty="0"/>
            <a:t>Model Creation and Parameters Tests</a:t>
          </a:r>
        </a:p>
      </dgm:t>
    </dgm:pt>
    <dgm:pt modelId="{AE7A0C75-1241-E441-A545-AE45E937A94F}" type="parTrans" cxnId="{AB1E89D3-9634-FB4F-BCC8-8A725C13F8D1}">
      <dgm:prSet/>
      <dgm:spPr/>
      <dgm:t>
        <a:bodyPr/>
        <a:lstStyle/>
        <a:p>
          <a:endParaRPr lang="en-US"/>
        </a:p>
      </dgm:t>
    </dgm:pt>
    <dgm:pt modelId="{E22C6D13-75D4-FB40-B129-DFF0B8E9A6E4}" type="sibTrans" cxnId="{AB1E89D3-9634-FB4F-BCC8-8A725C13F8D1}">
      <dgm:prSet/>
      <dgm:spPr/>
      <dgm:t>
        <a:bodyPr/>
        <a:lstStyle/>
        <a:p>
          <a:endParaRPr lang="en-US"/>
        </a:p>
      </dgm:t>
    </dgm:pt>
    <dgm:pt modelId="{CB336610-09CD-6A44-9495-11B19934191E}">
      <dgm:prSet phldrT="[Text]"/>
      <dgm:spPr/>
      <dgm:t>
        <a:bodyPr/>
        <a:lstStyle/>
        <a:p>
          <a:r>
            <a:rPr lang="en-US" dirty="0"/>
            <a:t>Comparison of Results for Best Model Accuracy</a:t>
          </a:r>
        </a:p>
      </dgm:t>
    </dgm:pt>
    <dgm:pt modelId="{36ED7742-21AF-4645-8D02-CCAA465CC7EA}" type="parTrans" cxnId="{272F3568-62B7-A147-B801-E05B3384643C}">
      <dgm:prSet/>
      <dgm:spPr/>
      <dgm:t>
        <a:bodyPr/>
        <a:lstStyle/>
        <a:p>
          <a:endParaRPr lang="en-US"/>
        </a:p>
      </dgm:t>
    </dgm:pt>
    <dgm:pt modelId="{41A36474-6ECF-A149-8C12-6A88E59AD0CF}" type="sibTrans" cxnId="{272F3568-62B7-A147-B801-E05B3384643C}">
      <dgm:prSet/>
      <dgm:spPr/>
      <dgm:t>
        <a:bodyPr/>
        <a:lstStyle/>
        <a:p>
          <a:endParaRPr lang="en-US"/>
        </a:p>
      </dgm:t>
    </dgm:pt>
    <dgm:pt modelId="{09DA701C-4763-0345-9DA5-0E0382215B0B}" type="pres">
      <dgm:prSet presAssocID="{C11AA029-E7ED-3648-8DC2-901E832A9147}" presName="Name0" presStyleCnt="0">
        <dgm:presLayoutVars>
          <dgm:dir/>
          <dgm:animLvl val="lvl"/>
          <dgm:resizeHandles val="exact"/>
        </dgm:presLayoutVars>
      </dgm:prSet>
      <dgm:spPr/>
    </dgm:pt>
    <dgm:pt modelId="{196E9F81-12BC-594F-B7F3-5300C422747D}" type="pres">
      <dgm:prSet presAssocID="{FF65B92C-DD1B-5D46-9CC7-0856CA6FF514}" presName="parTxOnly" presStyleLbl="node1" presStyleIdx="0" presStyleCnt="3">
        <dgm:presLayoutVars>
          <dgm:chMax val="0"/>
          <dgm:chPref val="0"/>
          <dgm:bulletEnabled val="1"/>
        </dgm:presLayoutVars>
      </dgm:prSet>
      <dgm:spPr/>
    </dgm:pt>
    <dgm:pt modelId="{075E7A28-7D31-C14F-9020-BFDE5F27A4E3}" type="pres">
      <dgm:prSet presAssocID="{098FE5D7-DD07-6C4F-8849-D96A58762B6B}" presName="parTxOnlySpace" presStyleCnt="0"/>
      <dgm:spPr/>
    </dgm:pt>
    <dgm:pt modelId="{F19B60EA-7C87-514E-8B01-6F5BE22996E3}" type="pres">
      <dgm:prSet presAssocID="{4D484DA8-5706-5F4A-AE35-8D8B9DBA3256}" presName="parTxOnly" presStyleLbl="node1" presStyleIdx="1" presStyleCnt="3">
        <dgm:presLayoutVars>
          <dgm:chMax val="0"/>
          <dgm:chPref val="0"/>
          <dgm:bulletEnabled val="1"/>
        </dgm:presLayoutVars>
      </dgm:prSet>
      <dgm:spPr/>
    </dgm:pt>
    <dgm:pt modelId="{66EF401F-67C4-3F40-962B-622DC987520C}" type="pres">
      <dgm:prSet presAssocID="{E22C6D13-75D4-FB40-B129-DFF0B8E9A6E4}" presName="parTxOnlySpace" presStyleCnt="0"/>
      <dgm:spPr/>
    </dgm:pt>
    <dgm:pt modelId="{B35B7B40-A9BB-514E-86CA-802C2E725A7B}" type="pres">
      <dgm:prSet presAssocID="{CB336610-09CD-6A44-9495-11B19934191E}" presName="parTxOnly" presStyleLbl="node1" presStyleIdx="2" presStyleCnt="3">
        <dgm:presLayoutVars>
          <dgm:chMax val="0"/>
          <dgm:chPref val="0"/>
          <dgm:bulletEnabled val="1"/>
        </dgm:presLayoutVars>
      </dgm:prSet>
      <dgm:spPr/>
    </dgm:pt>
  </dgm:ptLst>
  <dgm:cxnLst>
    <dgm:cxn modelId="{B4E26A61-B863-C54A-AF67-4E946E9A67AC}" type="presOf" srcId="{4D484DA8-5706-5F4A-AE35-8D8B9DBA3256}" destId="{F19B60EA-7C87-514E-8B01-6F5BE22996E3}" srcOrd="0" destOrd="0" presId="urn:microsoft.com/office/officeart/2005/8/layout/chevron1"/>
    <dgm:cxn modelId="{272F3568-62B7-A147-B801-E05B3384643C}" srcId="{C11AA029-E7ED-3648-8DC2-901E832A9147}" destId="{CB336610-09CD-6A44-9495-11B19934191E}" srcOrd="2" destOrd="0" parTransId="{36ED7742-21AF-4645-8D02-CCAA465CC7EA}" sibTransId="{41A36474-6ECF-A149-8C12-6A88E59AD0CF}"/>
    <dgm:cxn modelId="{2200AC80-0CE2-7542-9F03-FEAAE30F7CB3}" type="presOf" srcId="{FF65B92C-DD1B-5D46-9CC7-0856CA6FF514}" destId="{196E9F81-12BC-594F-B7F3-5300C422747D}" srcOrd="0" destOrd="0" presId="urn:microsoft.com/office/officeart/2005/8/layout/chevron1"/>
    <dgm:cxn modelId="{57FDBEBC-89A6-E546-B611-CA1D4C9C3C8E}" srcId="{C11AA029-E7ED-3648-8DC2-901E832A9147}" destId="{FF65B92C-DD1B-5D46-9CC7-0856CA6FF514}" srcOrd="0" destOrd="0" parTransId="{DDE3B8FB-7AC8-434C-87E3-9661971E43D9}" sibTransId="{098FE5D7-DD07-6C4F-8849-D96A58762B6B}"/>
    <dgm:cxn modelId="{AB1E89D3-9634-FB4F-BCC8-8A725C13F8D1}" srcId="{C11AA029-E7ED-3648-8DC2-901E832A9147}" destId="{4D484DA8-5706-5F4A-AE35-8D8B9DBA3256}" srcOrd="1" destOrd="0" parTransId="{AE7A0C75-1241-E441-A545-AE45E937A94F}" sibTransId="{E22C6D13-75D4-FB40-B129-DFF0B8E9A6E4}"/>
    <dgm:cxn modelId="{AD6879EC-D142-B64C-823D-3AB60865993A}" type="presOf" srcId="{C11AA029-E7ED-3648-8DC2-901E832A9147}" destId="{09DA701C-4763-0345-9DA5-0E0382215B0B}" srcOrd="0" destOrd="0" presId="urn:microsoft.com/office/officeart/2005/8/layout/chevron1"/>
    <dgm:cxn modelId="{CF9656ED-72AC-AB4B-8372-290109B41097}" type="presOf" srcId="{CB336610-09CD-6A44-9495-11B19934191E}" destId="{B35B7B40-A9BB-514E-86CA-802C2E725A7B}" srcOrd="0" destOrd="0" presId="urn:microsoft.com/office/officeart/2005/8/layout/chevron1"/>
    <dgm:cxn modelId="{2D9A55F1-D67E-C841-A4AA-B087F27D2D3D}" type="presParOf" srcId="{09DA701C-4763-0345-9DA5-0E0382215B0B}" destId="{196E9F81-12BC-594F-B7F3-5300C422747D}" srcOrd="0" destOrd="0" presId="urn:microsoft.com/office/officeart/2005/8/layout/chevron1"/>
    <dgm:cxn modelId="{D5DA0F76-95ED-F04F-A6B6-7D78B2C333E0}" type="presParOf" srcId="{09DA701C-4763-0345-9DA5-0E0382215B0B}" destId="{075E7A28-7D31-C14F-9020-BFDE5F27A4E3}" srcOrd="1" destOrd="0" presId="urn:microsoft.com/office/officeart/2005/8/layout/chevron1"/>
    <dgm:cxn modelId="{3DBB4B21-B133-8846-99A1-3B0B1E91236A}" type="presParOf" srcId="{09DA701C-4763-0345-9DA5-0E0382215B0B}" destId="{F19B60EA-7C87-514E-8B01-6F5BE22996E3}" srcOrd="2" destOrd="0" presId="urn:microsoft.com/office/officeart/2005/8/layout/chevron1"/>
    <dgm:cxn modelId="{098B89CE-235E-2846-9ED2-A5E75C069815}" type="presParOf" srcId="{09DA701C-4763-0345-9DA5-0E0382215B0B}" destId="{66EF401F-67C4-3F40-962B-622DC987520C}" srcOrd="3" destOrd="0" presId="urn:microsoft.com/office/officeart/2005/8/layout/chevron1"/>
    <dgm:cxn modelId="{F071A5B2-0D47-F948-B49C-DE03C2D0DBA5}" type="presParOf" srcId="{09DA701C-4763-0345-9DA5-0E0382215B0B}" destId="{B35B7B40-A9BB-514E-86CA-802C2E725A7B}"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7B8E2-CAEC-E346-B4F3-B4F6CE1861C3}">
      <dsp:nvSpPr>
        <dsp:cNvPr id="0" name=""/>
        <dsp:cNvSpPr/>
      </dsp:nvSpPr>
      <dsp:spPr>
        <a:xfrm>
          <a:off x="0" y="0"/>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Request SpaceX API for launch data</a:t>
          </a:r>
        </a:p>
      </dsp:txBody>
      <dsp:txXfrm>
        <a:off x="36965" y="36965"/>
        <a:ext cx="3279985" cy="1188132"/>
      </dsp:txXfrm>
    </dsp:sp>
    <dsp:sp modelId="{5926ABA7-131A-C843-B177-E61FECDA00B1}">
      <dsp:nvSpPr>
        <dsp:cNvPr id="0" name=""/>
        <dsp:cNvSpPr/>
      </dsp:nvSpPr>
      <dsp:spPr>
        <a:xfrm>
          <a:off x="409574" y="1472406"/>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Parse and Filter Data to only include the Falcon 9 Launches</a:t>
          </a:r>
        </a:p>
      </dsp:txBody>
      <dsp:txXfrm>
        <a:off x="446539" y="1509371"/>
        <a:ext cx="3338004" cy="1188132"/>
      </dsp:txXfrm>
    </dsp:sp>
    <dsp:sp modelId="{4F5BA4C7-5159-0247-A651-AFA653ED803C}">
      <dsp:nvSpPr>
        <dsp:cNvPr id="0" name=""/>
        <dsp:cNvSpPr/>
      </dsp:nvSpPr>
      <dsp:spPr>
        <a:xfrm>
          <a:off x="819149" y="2944812"/>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Wrangling for Missing Values and Irregularities</a:t>
          </a:r>
        </a:p>
      </dsp:txBody>
      <dsp:txXfrm>
        <a:off x="856114" y="2981777"/>
        <a:ext cx="3338004" cy="1188132"/>
      </dsp:txXfrm>
    </dsp:sp>
    <dsp:sp modelId="{98F812D1-0C70-D648-AE11-153DF833BF47}">
      <dsp:nvSpPr>
        <dsp:cNvPr id="0" name=""/>
        <dsp:cNvSpPr/>
      </dsp:nvSpPr>
      <dsp:spPr>
        <a:xfrm>
          <a:off x="3821509" y="957064"/>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06085" y="957064"/>
        <a:ext cx="451188" cy="617306"/>
      </dsp:txXfrm>
    </dsp:sp>
    <dsp:sp modelId="{5F5BCBA4-BEEC-E641-B9D2-14AABC7EF140}">
      <dsp:nvSpPr>
        <dsp:cNvPr id="0" name=""/>
        <dsp:cNvSpPr/>
      </dsp:nvSpPr>
      <dsp:spPr>
        <a:xfrm>
          <a:off x="4231084" y="2421056"/>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15660" y="2421056"/>
        <a:ext cx="451188" cy="617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7B8E2-CAEC-E346-B4F3-B4F6CE1861C3}">
      <dsp:nvSpPr>
        <dsp:cNvPr id="0" name=""/>
        <dsp:cNvSpPr/>
      </dsp:nvSpPr>
      <dsp:spPr>
        <a:xfrm>
          <a:off x="0" y="0"/>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Scrape Falcon 9 Launch Wiki page for launch data</a:t>
          </a:r>
        </a:p>
      </dsp:txBody>
      <dsp:txXfrm>
        <a:off x="36965" y="36965"/>
        <a:ext cx="3279985" cy="1188132"/>
      </dsp:txXfrm>
    </dsp:sp>
    <dsp:sp modelId="{5926ABA7-131A-C843-B177-E61FECDA00B1}">
      <dsp:nvSpPr>
        <dsp:cNvPr id="0" name=""/>
        <dsp:cNvSpPr/>
      </dsp:nvSpPr>
      <dsp:spPr>
        <a:xfrm>
          <a:off x="409574" y="1472406"/>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Extract all required columns from acquired table data.</a:t>
          </a:r>
        </a:p>
      </dsp:txBody>
      <dsp:txXfrm>
        <a:off x="446539" y="1509371"/>
        <a:ext cx="3338004" cy="1188132"/>
      </dsp:txXfrm>
    </dsp:sp>
    <dsp:sp modelId="{4F5BA4C7-5159-0247-A651-AFA653ED803C}">
      <dsp:nvSpPr>
        <dsp:cNvPr id="0" name=""/>
        <dsp:cNvSpPr/>
      </dsp:nvSpPr>
      <dsp:spPr>
        <a:xfrm>
          <a:off x="819149" y="2944812"/>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Create a data frame and perform data wrangling and analysis.</a:t>
          </a:r>
        </a:p>
      </dsp:txBody>
      <dsp:txXfrm>
        <a:off x="856114" y="2981777"/>
        <a:ext cx="3338004" cy="1188132"/>
      </dsp:txXfrm>
    </dsp:sp>
    <dsp:sp modelId="{98F812D1-0C70-D648-AE11-153DF833BF47}">
      <dsp:nvSpPr>
        <dsp:cNvPr id="0" name=""/>
        <dsp:cNvSpPr/>
      </dsp:nvSpPr>
      <dsp:spPr>
        <a:xfrm>
          <a:off x="3821509" y="957064"/>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06085" y="957064"/>
        <a:ext cx="451188" cy="617306"/>
      </dsp:txXfrm>
    </dsp:sp>
    <dsp:sp modelId="{5F5BCBA4-BEEC-E641-B9D2-14AABC7EF140}">
      <dsp:nvSpPr>
        <dsp:cNvPr id="0" name=""/>
        <dsp:cNvSpPr/>
      </dsp:nvSpPr>
      <dsp:spPr>
        <a:xfrm>
          <a:off x="4231084" y="2421056"/>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15660" y="2421056"/>
        <a:ext cx="451188" cy="617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E9F81-12BC-594F-B7F3-5300C422747D}">
      <dsp:nvSpPr>
        <dsp:cNvPr id="0" name=""/>
        <dsp:cNvSpPr/>
      </dsp:nvSpPr>
      <dsp:spPr>
        <a:xfrm>
          <a:off x="1892" y="166524"/>
          <a:ext cx="2305430" cy="9221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EDA</a:t>
          </a:r>
        </a:p>
      </dsp:txBody>
      <dsp:txXfrm>
        <a:off x="462978" y="166524"/>
        <a:ext cx="1383258" cy="922172"/>
      </dsp:txXfrm>
    </dsp:sp>
    <dsp:sp modelId="{F19B60EA-7C87-514E-8B01-6F5BE22996E3}">
      <dsp:nvSpPr>
        <dsp:cNvPr id="0" name=""/>
        <dsp:cNvSpPr/>
      </dsp:nvSpPr>
      <dsp:spPr>
        <a:xfrm>
          <a:off x="2076779" y="166524"/>
          <a:ext cx="2305430" cy="9221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Establish Relationship and Summarize</a:t>
          </a:r>
        </a:p>
      </dsp:txBody>
      <dsp:txXfrm>
        <a:off x="2537865" y="166524"/>
        <a:ext cx="1383258" cy="922172"/>
      </dsp:txXfrm>
    </dsp:sp>
    <dsp:sp modelId="{B35B7B40-A9BB-514E-86CA-802C2E725A7B}">
      <dsp:nvSpPr>
        <dsp:cNvPr id="0" name=""/>
        <dsp:cNvSpPr/>
      </dsp:nvSpPr>
      <dsp:spPr>
        <a:xfrm>
          <a:off x="4151666" y="166524"/>
          <a:ext cx="2305430" cy="9221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Feature Engineering</a:t>
          </a:r>
        </a:p>
      </dsp:txBody>
      <dsp:txXfrm>
        <a:off x="4612752" y="166524"/>
        <a:ext cx="1383258" cy="922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E9F81-12BC-594F-B7F3-5300C422747D}">
      <dsp:nvSpPr>
        <dsp:cNvPr id="0" name=""/>
        <dsp:cNvSpPr/>
      </dsp:nvSpPr>
      <dsp:spPr>
        <a:xfrm>
          <a:off x="2231" y="197977"/>
          <a:ext cx="2718350" cy="10873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Data Preparation and Train/Test Split</a:t>
          </a:r>
        </a:p>
      </dsp:txBody>
      <dsp:txXfrm>
        <a:off x="545901" y="197977"/>
        <a:ext cx="1631010" cy="1087340"/>
      </dsp:txXfrm>
    </dsp:sp>
    <dsp:sp modelId="{F19B60EA-7C87-514E-8B01-6F5BE22996E3}">
      <dsp:nvSpPr>
        <dsp:cNvPr id="0" name=""/>
        <dsp:cNvSpPr/>
      </dsp:nvSpPr>
      <dsp:spPr>
        <a:xfrm>
          <a:off x="2448746" y="197977"/>
          <a:ext cx="2718350" cy="10873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Model Creation and Parameters Tests</a:t>
          </a:r>
        </a:p>
      </dsp:txBody>
      <dsp:txXfrm>
        <a:off x="2992416" y="197977"/>
        <a:ext cx="1631010" cy="1087340"/>
      </dsp:txXfrm>
    </dsp:sp>
    <dsp:sp modelId="{B35B7B40-A9BB-514E-86CA-802C2E725A7B}">
      <dsp:nvSpPr>
        <dsp:cNvPr id="0" name=""/>
        <dsp:cNvSpPr/>
      </dsp:nvSpPr>
      <dsp:spPr>
        <a:xfrm>
          <a:off x="4895262" y="197977"/>
          <a:ext cx="2718350" cy="10873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Comparison of Results for Best Model Accuracy</a:t>
          </a:r>
        </a:p>
      </dsp:txBody>
      <dsp:txXfrm>
        <a:off x="5438932" y="197977"/>
        <a:ext cx="1631010" cy="10873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942080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580844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42764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459645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722416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angeetrajshrestha/appliedDSFinal/blob/d44cb4d8a7e516f9fac5224cc85e56f7e1ccaec9/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ngeetrajshrestha/appliedDSFinal/blob/e86b327c40dc7c9f7bc07e283cd59eb547335c39/EDA%20with%20Pandas%20And%20Seabor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ngeetrajshrestha/appliedDSFinal/blob/e86b327c40dc7c9f7bc07e283cd59eb547335c39/EDA%20with%20SQL%20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ngeetrajshrestha/appliedDSFinal/blob/e86b327c40dc7c9f7bc07e283cd59eb547335c39/folium%20lab%20launch%20s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ngeetrajshrestha/appliedDSFinal/blob/e86b327c40dc7c9f7bc07e283cd59eb547335c39/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angeetrajshrestha/appliedDSFinal/blob/e86b327c40dc7c9f7bc07e283cd59eb547335c39/SpaceX_Machine_Learning_Prediction_Part_5%20-%20Final.jupyterlite%20copy.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angeetrajshrestha/appliedDSFinal/blob/d44cb4d8a7e516f9fac5224cc85e56f7e1ccaec9/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angeetrajshrestha/appliedDSFinal/blob/e86b327c40dc7c9f7bc07e283cd59eb547335c39/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Sangeet R. Shrestha</a:t>
            </a:r>
          </a:p>
          <a:p>
            <a:r>
              <a:rPr lang="en-US" dirty="0">
                <a:solidFill>
                  <a:schemeClr val="bg2"/>
                </a:solidFill>
                <a:latin typeface="Abadi" panose="020B0604020104020204" pitchFamily="34" charset="0"/>
                <a:ea typeface="SF Pro" pitchFamily="2" charset="0"/>
                <a:cs typeface="SF Pro" pitchFamily="2" charset="0"/>
              </a:rPr>
              <a:t>03-08-2024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3286"/>
            <a:ext cx="10319167" cy="4956063"/>
          </a:xfrm>
          <a:prstGeom prst="rect">
            <a:avLst/>
          </a:prstGeom>
        </p:spPr>
        <p:txBody>
          <a:bodyPr/>
          <a:lstStyle/>
          <a:p>
            <a:r>
              <a:rPr lang="en-US" sz="2200" dirty="0">
                <a:solidFill>
                  <a:schemeClr val="accent3">
                    <a:lumMod val="25000"/>
                  </a:schemeClr>
                </a:solidFill>
                <a:latin typeface="Abadi" panose="020B0604020104020204" pitchFamily="34" charset="0"/>
              </a:rPr>
              <a:t>The data was thoroughly studied for the viability, structure, and context using SQL. This consisted of understanding the variables and their coherence to our study.</a:t>
            </a:r>
          </a:p>
          <a:p>
            <a:r>
              <a:rPr lang="en-US" sz="2200" dirty="0">
                <a:solidFill>
                  <a:schemeClr val="accent3">
                    <a:lumMod val="25000"/>
                  </a:schemeClr>
                </a:solidFill>
                <a:latin typeface="Abadi" panose="020B0604020104020204" pitchFamily="34" charset="0"/>
              </a:rPr>
              <a:t>Exploratory Data Analysis (EDA) was performed using Python libraries:</a:t>
            </a:r>
          </a:p>
          <a:p>
            <a:pPr lvl="1"/>
            <a:r>
              <a:rPr lang="en-US" sz="1800" dirty="0">
                <a:solidFill>
                  <a:schemeClr val="accent3">
                    <a:lumMod val="25000"/>
                  </a:schemeClr>
                </a:solidFill>
                <a:latin typeface="Abadi" panose="020B0604020104020204" pitchFamily="34" charset="0"/>
              </a:rPr>
              <a:t>We attempt to understand the relationships between the different independent and dependent variables; visually and otherwise.</a:t>
            </a:r>
          </a:p>
          <a:p>
            <a:pPr lvl="1"/>
            <a:r>
              <a:rPr lang="en-US" sz="1800" dirty="0">
                <a:solidFill>
                  <a:schemeClr val="accent3">
                    <a:lumMod val="25000"/>
                  </a:schemeClr>
                </a:solidFill>
                <a:latin typeface="Abadi" panose="020B0604020104020204" pitchFamily="34" charset="0"/>
              </a:rPr>
              <a:t>We analyze the launches, study the occurrences of orbits, and mission outcome per orbit and summarize the findings.</a:t>
            </a:r>
          </a:p>
          <a:p>
            <a:pPr lvl="1"/>
            <a:r>
              <a:rPr lang="en-US" sz="1800" dirty="0">
                <a:solidFill>
                  <a:schemeClr val="accent3">
                    <a:lumMod val="25000"/>
                  </a:schemeClr>
                </a:solidFill>
                <a:latin typeface="Abadi" panose="020B0604020104020204" pitchFamily="34" charset="0"/>
              </a:rPr>
              <a:t>We perform feature engineering to label the landing outcome to prepare the dataset for the classification model.</a:t>
            </a:r>
          </a:p>
          <a:p>
            <a:pPr lvl="1"/>
            <a:endParaRPr lang="en-US" sz="1800" dirty="0">
              <a:solidFill>
                <a:schemeClr val="accent3">
                  <a:lumMod val="25000"/>
                </a:schemeClr>
              </a:solidFill>
              <a:latin typeface="Abadi" panose="020B0604020104020204" pitchFamily="34" charset="0"/>
            </a:endParaRPr>
          </a:p>
          <a:p>
            <a:pPr lvl="1"/>
            <a:endParaRPr lang="en-US" sz="18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1600" dirty="0">
                <a:solidFill>
                  <a:schemeClr val="accent3">
                    <a:lumMod val="25000"/>
                  </a:schemeClr>
                </a:solidFill>
                <a:latin typeface="Abadi" panose="020B0604020104020204" pitchFamily="34" charset="0"/>
                <a:hlinkClick r:id="rId3"/>
              </a:rPr>
              <a:t>https://github.com/Sangeetrajshrestha/appliedDSFinal/blob/d44cb4d8a7e516f9fac5224cc85e56f7e1ccaec9/spacex-Data%20wrangling.ipynb</a:t>
            </a:r>
            <a:endParaRPr lang="en-US" sz="1600" dirty="0">
              <a:solidFill>
                <a:schemeClr val="accent3">
                  <a:lumMod val="25000"/>
                </a:schemeClr>
              </a:solidFill>
              <a:latin typeface="Abadi" panose="020B0604020104020204" pitchFamily="34" charset="0"/>
            </a:endParaRPr>
          </a:p>
          <a:p>
            <a:endParaRPr lang="en-US" sz="16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8F6529E6-08D0-F41A-90F9-452680310D3B}"/>
              </a:ext>
            </a:extLst>
          </p:cNvPr>
          <p:cNvGraphicFramePr/>
          <p:nvPr>
            <p:extLst>
              <p:ext uri="{D42A27DB-BD31-4B8C-83A1-F6EECF244321}">
                <p14:modId xmlns:p14="http://schemas.microsoft.com/office/powerpoint/2010/main" val="163340860"/>
              </p:ext>
            </p:extLst>
          </p:nvPr>
        </p:nvGraphicFramePr>
        <p:xfrm>
          <a:off x="2866505" y="4004947"/>
          <a:ext cx="6458989" cy="1255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1724"/>
            <a:ext cx="9745588" cy="485523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Different plots were utilized to establish existing relationship between the variables in the dataset. These include scatterplots, bar plots, and line plots.</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457200" lvl="1" indent="0" algn="ctr">
              <a:lnSpc>
                <a:spcPct val="100000"/>
              </a:lnSpc>
              <a:spcBef>
                <a:spcPts val="1400"/>
              </a:spcBef>
              <a:buNone/>
            </a:pPr>
            <a:r>
              <a:rPr lang="en-US" sz="1800" dirty="0">
                <a:solidFill>
                  <a:schemeClr val="accent3">
                    <a:lumMod val="25000"/>
                  </a:schemeClr>
                </a:solidFill>
                <a:latin typeface="Abadi" panose="020B0604020104020204" pitchFamily="34" charset="0"/>
              </a:rPr>
              <a:t>Payload Mass (kg) by Flight Number</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We studied the following relationships through visualizations:</a:t>
            </a:r>
          </a:p>
          <a:p>
            <a:pPr marL="914400" lvl="2" indent="0">
              <a:lnSpc>
                <a:spcPct val="100000"/>
              </a:lnSpc>
              <a:spcBef>
                <a:spcPts val="1400"/>
              </a:spcBef>
              <a:buNone/>
            </a:pPr>
            <a:r>
              <a:rPr lang="en-US" sz="1400" dirty="0">
                <a:solidFill>
                  <a:schemeClr val="accent3">
                    <a:lumMod val="25000"/>
                  </a:schemeClr>
                </a:solidFill>
                <a:latin typeface="Abadi" panose="020B0604020104020204" pitchFamily="34" charset="0"/>
              </a:rPr>
              <a:t>Payload Mass by Flight Number, Launch Site by Flight Number, Payload Mass by Launch Site, Success Rate by Orbit, Orbit by Flight Number, and Success by Date.</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https://github.com/Sangeetrajshrestha/appliedDSFinal/blob/e86b327c40dc7c9f7bc07e283cd59eb547335c39/EDA%20with%20Pandas%20And%20Seaborn.ipynb</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0FC9D4CB-A386-1C42-5710-A435C12333EE}"/>
              </a:ext>
            </a:extLst>
          </p:cNvPr>
          <p:cNvPicPr>
            <a:picLocks noChangeAspect="1"/>
          </p:cNvPicPr>
          <p:nvPr/>
        </p:nvPicPr>
        <p:blipFill>
          <a:blip r:embed="rId4"/>
          <a:stretch>
            <a:fillRect/>
          </a:stretch>
        </p:blipFill>
        <p:spPr>
          <a:xfrm>
            <a:off x="2141611" y="2034120"/>
            <a:ext cx="7772400" cy="152251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9585" y="1313411"/>
            <a:ext cx="10446026" cy="4844502"/>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Following data points were studied through SQL queries for further exploration: </a:t>
            </a:r>
          </a:p>
          <a:p>
            <a:pPr lvl="1">
              <a:lnSpc>
                <a:spcPct val="100000"/>
              </a:lnSpc>
              <a:spcBef>
                <a:spcPts val="200"/>
              </a:spcBef>
            </a:pPr>
            <a:r>
              <a:rPr lang="en-US" sz="1600" dirty="0">
                <a:solidFill>
                  <a:schemeClr val="accent3">
                    <a:lumMod val="25000"/>
                  </a:schemeClr>
                </a:solidFill>
                <a:latin typeface="Abadi"/>
              </a:rPr>
              <a:t>Names of the unique launch sites in the space mission.</a:t>
            </a:r>
          </a:p>
          <a:p>
            <a:pPr lvl="1">
              <a:lnSpc>
                <a:spcPct val="100000"/>
              </a:lnSpc>
              <a:spcBef>
                <a:spcPts val="200"/>
              </a:spcBef>
            </a:pPr>
            <a:r>
              <a:rPr lang="en-US" sz="1600" dirty="0">
                <a:solidFill>
                  <a:schemeClr val="accent3">
                    <a:lumMod val="25000"/>
                  </a:schemeClr>
                </a:solidFill>
                <a:latin typeface="Abadi"/>
              </a:rPr>
              <a:t>Records of where launch sites began with string ‘CCA’.</a:t>
            </a:r>
          </a:p>
          <a:p>
            <a:pPr lvl="1">
              <a:lnSpc>
                <a:spcPct val="100000"/>
              </a:lnSpc>
              <a:spcBef>
                <a:spcPts val="200"/>
              </a:spcBef>
            </a:pPr>
            <a:r>
              <a:rPr lang="en-US" sz="1600" dirty="0">
                <a:solidFill>
                  <a:schemeClr val="accent3">
                    <a:lumMod val="25000"/>
                  </a:schemeClr>
                </a:solidFill>
                <a:latin typeface="Abadi"/>
              </a:rPr>
              <a:t>Total payload mass carried by boosters launched by NASA (CRS)</a:t>
            </a:r>
          </a:p>
          <a:p>
            <a:pPr lvl="1">
              <a:lnSpc>
                <a:spcPct val="100000"/>
              </a:lnSpc>
              <a:spcBef>
                <a:spcPts val="200"/>
              </a:spcBef>
            </a:pPr>
            <a:r>
              <a:rPr lang="en-US" sz="1600" dirty="0">
                <a:solidFill>
                  <a:schemeClr val="accent3">
                    <a:lumMod val="25000"/>
                  </a:schemeClr>
                </a:solidFill>
                <a:latin typeface="Abadi"/>
              </a:rPr>
              <a:t>Average payload mass carried by booster version F9 v1.1</a:t>
            </a:r>
          </a:p>
          <a:p>
            <a:pPr lvl="1">
              <a:lnSpc>
                <a:spcPct val="100000"/>
              </a:lnSpc>
              <a:spcBef>
                <a:spcPts val="200"/>
              </a:spcBef>
            </a:pPr>
            <a:r>
              <a:rPr lang="en-US" sz="1600" dirty="0">
                <a:solidFill>
                  <a:schemeClr val="accent3">
                    <a:lumMod val="25000"/>
                  </a:schemeClr>
                </a:solidFill>
                <a:latin typeface="Abadi"/>
              </a:rPr>
              <a:t>Date when the first successful landing outcome in ground pad was achieved.</a:t>
            </a:r>
          </a:p>
          <a:p>
            <a:pPr lvl="1">
              <a:lnSpc>
                <a:spcPct val="100000"/>
              </a:lnSpc>
              <a:spcBef>
                <a:spcPts val="200"/>
              </a:spcBef>
            </a:pPr>
            <a:r>
              <a:rPr lang="en-US" sz="1600" dirty="0">
                <a:solidFill>
                  <a:schemeClr val="accent3">
                    <a:lumMod val="25000"/>
                  </a:schemeClr>
                </a:solidFill>
                <a:latin typeface="Abadi"/>
              </a:rPr>
              <a:t>Names of the boosters which have success in drone ship and have payload mass greater than 4000 but less than 6000.</a:t>
            </a:r>
          </a:p>
          <a:p>
            <a:pPr lvl="1">
              <a:lnSpc>
                <a:spcPct val="100000"/>
              </a:lnSpc>
              <a:spcBef>
                <a:spcPts val="200"/>
              </a:spcBef>
            </a:pPr>
            <a:r>
              <a:rPr lang="en-US" sz="1600" dirty="0">
                <a:solidFill>
                  <a:schemeClr val="accent3">
                    <a:lumMod val="25000"/>
                  </a:schemeClr>
                </a:solidFill>
                <a:latin typeface="Abadi"/>
              </a:rPr>
              <a:t>Total number of successful and failure mission outcomes.</a:t>
            </a:r>
          </a:p>
          <a:p>
            <a:pPr lvl="1">
              <a:lnSpc>
                <a:spcPct val="100000"/>
              </a:lnSpc>
              <a:spcBef>
                <a:spcPts val="200"/>
              </a:spcBef>
            </a:pPr>
            <a:r>
              <a:rPr lang="en-US" sz="1600" dirty="0">
                <a:solidFill>
                  <a:schemeClr val="accent3">
                    <a:lumMod val="25000"/>
                  </a:schemeClr>
                </a:solidFill>
                <a:latin typeface="Abadi"/>
              </a:rPr>
              <a:t>Names of the </a:t>
            </a:r>
            <a:r>
              <a:rPr lang="en-US" sz="1600" dirty="0" err="1">
                <a:solidFill>
                  <a:schemeClr val="accent3">
                    <a:lumMod val="25000"/>
                  </a:schemeClr>
                </a:solidFill>
                <a:latin typeface="Abadi"/>
              </a:rPr>
              <a:t>bosster_versions</a:t>
            </a:r>
            <a:r>
              <a:rPr lang="en-US" sz="1600" dirty="0">
                <a:solidFill>
                  <a:schemeClr val="accent3">
                    <a:lumMod val="25000"/>
                  </a:schemeClr>
                </a:solidFill>
                <a:latin typeface="Abadi"/>
              </a:rPr>
              <a:t> which have carried the maximum payload mass, using a subquery.</a:t>
            </a:r>
          </a:p>
          <a:p>
            <a:pPr lvl="1">
              <a:lnSpc>
                <a:spcPct val="100000"/>
              </a:lnSpc>
              <a:spcBef>
                <a:spcPts val="200"/>
              </a:spcBef>
            </a:pPr>
            <a:r>
              <a:rPr lang="en-US" sz="1600" dirty="0">
                <a:solidFill>
                  <a:schemeClr val="accent3">
                    <a:lumMod val="25000"/>
                  </a:schemeClr>
                </a:solidFill>
                <a:latin typeface="Abadi"/>
              </a:rPr>
              <a:t>Records for 2015 displaying the months, failure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in drone ship, booster versions, and </a:t>
            </a:r>
            <a:r>
              <a:rPr lang="en-US" sz="1600" dirty="0" err="1">
                <a:solidFill>
                  <a:schemeClr val="accent3">
                    <a:lumMod val="25000"/>
                  </a:schemeClr>
                </a:solidFill>
                <a:latin typeface="Abadi"/>
              </a:rPr>
              <a:t>launch_site</a:t>
            </a:r>
            <a:r>
              <a:rPr lang="en-US" sz="1600" dirty="0">
                <a:solidFill>
                  <a:schemeClr val="accent3">
                    <a:lumMod val="25000"/>
                  </a:schemeClr>
                </a:solidFill>
                <a:latin typeface="Abadi"/>
              </a:rPr>
              <a:t>.</a:t>
            </a:r>
          </a:p>
          <a:p>
            <a:pPr lvl="1">
              <a:lnSpc>
                <a:spcPct val="100000"/>
              </a:lnSpc>
              <a:spcBef>
                <a:spcPts val="200"/>
              </a:spcBef>
            </a:pPr>
            <a:r>
              <a:rPr lang="en-US" sz="1600" dirty="0">
                <a:solidFill>
                  <a:schemeClr val="accent3">
                    <a:lumMod val="25000"/>
                  </a:schemeClr>
                </a:solidFill>
                <a:latin typeface="Abadi"/>
              </a:rPr>
              <a:t>Rank of landing outcomes counts between 06/04/2010 and 03/20/2017.</a:t>
            </a:r>
            <a:endParaRPr lang="en-US" sz="18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https://github.com/Sangeetrajshrestha/appliedDSFinal/blob/e86b327c40dc7c9f7bc07e283cd59eb547335c39/EDA%20with%20SQL%20FInal.ipynb</a:t>
            </a: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Folium Maps library was used with Markers, circles, lines, and marker clusters.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are used to indicate launch site points.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are used to highlight areas around specific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are used to indicate groups of events in each point of interest (viz.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are used to mark the distance between two coordinates.</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https://github.com/Sangeetrajshrestha/appliedDSFinal/blob/e86b327c40dc7c9f7bc07e283cd59eb547335c39/folium%20lab%20launch%20site.ipynb</a:t>
            </a:r>
            <a:endParaRPr lang="en-US" sz="16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data was also studied through interactive dashboards built using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a:t>
            </a:r>
          </a:p>
          <a:p>
            <a:pPr>
              <a:lnSpc>
                <a:spcPct val="100000"/>
              </a:lnSpc>
              <a:spcBef>
                <a:spcPts val="1400"/>
              </a:spcBef>
            </a:pPr>
            <a:r>
              <a:rPr lang="en-US" sz="2000" dirty="0">
                <a:solidFill>
                  <a:schemeClr val="accent3">
                    <a:lumMod val="25000"/>
                  </a:schemeClr>
                </a:solidFill>
                <a:latin typeface="Abadi" panose="020B0604020104020204" pitchFamily="34" charset="0"/>
              </a:rPr>
              <a:t>The following graphs and plots were utilized to visualize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Percentage of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Range</a:t>
            </a:r>
          </a:p>
          <a:p>
            <a:pPr>
              <a:lnSpc>
                <a:spcPct val="100000"/>
              </a:lnSpc>
              <a:spcBef>
                <a:spcPts val="1400"/>
              </a:spcBef>
            </a:pPr>
            <a:r>
              <a:rPr lang="en-US" sz="2000" dirty="0">
                <a:solidFill>
                  <a:schemeClr val="accent3">
                    <a:lumMod val="25000"/>
                  </a:schemeClr>
                </a:solidFill>
                <a:latin typeface="Abadi" panose="020B0604020104020204" pitchFamily="34" charset="0"/>
              </a:rPr>
              <a:t>These plots help us quickly understand the relation between payloads and launch sites. This aides in identifying the best place to launch based on payload.</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https://github.com/Sangeetrajshrestha/appliedDSFinal/blob/e86b327c40dc7c9f7bc07e283cd59eb547335c39/spacex_dash_app.py</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712262"/>
          </a:xfrm>
          <a:prstGeom prst="rect">
            <a:avLst/>
          </a:prstGeom>
        </p:spPr>
        <p:txBody>
          <a:bodyPr>
            <a:normAutofit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dataset was first split into two categories each of training and testing data.</a:t>
            </a:r>
          </a:p>
          <a:p>
            <a:pPr>
              <a:lnSpc>
                <a:spcPct val="100000"/>
              </a:lnSpc>
              <a:spcBef>
                <a:spcPts val="200"/>
              </a:spcBef>
            </a:pPr>
            <a:r>
              <a:rPr lang="en-US" sz="2000" dirty="0">
                <a:solidFill>
                  <a:schemeClr val="accent3">
                    <a:lumMod val="25000"/>
                  </a:schemeClr>
                </a:solidFill>
                <a:latin typeface="Abadi" panose="020B0604020104020204" pitchFamily="34" charset="0"/>
              </a:rPr>
              <a:t>Four classification models were built, evaluated, and improved for predictive analysis. The models were instantiated, and first the training data was fit to the models after applying the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to identify the best parameters.</a:t>
            </a:r>
          </a:p>
          <a:p>
            <a:pPr>
              <a:lnSpc>
                <a:spcPct val="100000"/>
              </a:lnSpc>
              <a:spcBef>
                <a:spcPts val="200"/>
              </a:spcBef>
            </a:pPr>
            <a:r>
              <a:rPr lang="en-US" sz="2000" dirty="0">
                <a:solidFill>
                  <a:schemeClr val="accent3">
                    <a:lumMod val="25000"/>
                  </a:schemeClr>
                </a:solidFill>
                <a:latin typeface="Abadi" panose="020B0604020104020204" pitchFamily="34" charset="0"/>
              </a:rPr>
              <a:t>Then, the accuracy score was obtained using the testing dataset.</a:t>
            </a:r>
          </a:p>
          <a:p>
            <a:pPr>
              <a:lnSpc>
                <a:spcPct val="100000"/>
              </a:lnSpc>
              <a:spcBef>
                <a:spcPts val="200"/>
              </a:spcBef>
            </a:pPr>
            <a:r>
              <a:rPr lang="en-US" sz="2000" dirty="0">
                <a:solidFill>
                  <a:schemeClr val="accent3">
                    <a:lumMod val="25000"/>
                  </a:schemeClr>
                </a:solidFill>
                <a:latin typeface="Abadi" panose="020B0604020104020204" pitchFamily="34" charset="0"/>
              </a:rPr>
              <a:t>Finally, the best performing classification model was picked based on the accuracy score of each model.</a:t>
            </a: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r>
              <a:rPr lang="en-US" sz="1900" dirty="0">
                <a:solidFill>
                  <a:schemeClr val="accent3">
                    <a:lumMod val="25000"/>
                  </a:schemeClr>
                </a:solidFill>
                <a:latin typeface="Abadi" panose="020B0604020104020204" pitchFamily="34" charset="0"/>
                <a:hlinkClick r:id="rId3"/>
              </a:rPr>
              <a:t>https://github.com/Sangeetrajshrestha/appliedDSFinal/blob/e86b327c40dc7c9f7bc07e283cd59eb547335c39/SpaceX_Machine_Learning_Prediction_Part_5%20-%20Final.jupyterlite%20copy.ipynb</a:t>
            </a:r>
            <a:endParaRPr lang="en-US" sz="19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A29E2565-2C02-7BC5-3CF7-2A057C01D6C3}"/>
              </a:ext>
            </a:extLst>
          </p:cNvPr>
          <p:cNvGraphicFramePr/>
          <p:nvPr>
            <p:extLst>
              <p:ext uri="{D42A27DB-BD31-4B8C-83A1-F6EECF244321}">
                <p14:modId xmlns:p14="http://schemas.microsoft.com/office/powerpoint/2010/main" val="1713015448"/>
              </p:ext>
            </p:extLst>
          </p:nvPr>
        </p:nvGraphicFramePr>
        <p:xfrm>
          <a:off x="2219889" y="3429000"/>
          <a:ext cx="7615844" cy="1483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302027"/>
            <a:ext cx="10515599" cy="4601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There 4 different launch sites used by Space X: </a:t>
            </a:r>
            <a:r>
              <a:rPr lang="en-US" sz="1800" b="1" dirty="0">
                <a:solidFill>
                  <a:schemeClr val="accent3">
                    <a:lumMod val="25000"/>
                  </a:schemeClr>
                </a:solidFill>
                <a:latin typeface="Abadi" panose="020B0604020104020204" pitchFamily="34" charset="0"/>
              </a:rPr>
              <a:t>CCAFS LC-40, VAFB SLC-4E, KSC LC-39A, 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launches were done in collaboration between Space X and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mass carried by boosters launched by NASA (CRS) was 45596 kg.</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of </a:t>
            </a:r>
            <a:r>
              <a:rPr lang="en-US" sz="1800" b="1" dirty="0">
                <a:solidFill>
                  <a:schemeClr val="accent3">
                    <a:lumMod val="25000"/>
                  </a:schemeClr>
                </a:solidFill>
                <a:latin typeface="Abadi" panose="020B0604020104020204" pitchFamily="34" charset="0"/>
              </a:rPr>
              <a:t>F9 v1.1 </a:t>
            </a:r>
            <a:r>
              <a:rPr lang="en-US" sz="1800" dirty="0">
                <a:solidFill>
                  <a:schemeClr val="accent3">
                    <a:lumMod val="25000"/>
                  </a:schemeClr>
                </a:solidFill>
                <a:latin typeface="Abadi" panose="020B0604020104020204" pitchFamily="34" charset="0"/>
              </a:rPr>
              <a:t>booster is </a:t>
            </a:r>
            <a:r>
              <a:rPr lang="en-US" sz="1800" b="1" dirty="0">
                <a:solidFill>
                  <a:schemeClr val="accent3">
                    <a:lumMod val="25000"/>
                  </a:schemeClr>
                </a:solidFill>
                <a:latin typeface="Abadi" panose="020B0604020104020204" pitchFamily="34" charset="0"/>
              </a:rPr>
              <a:t>2,928.4 kg</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b="1" dirty="0">
                <a:solidFill>
                  <a:schemeClr val="accent3">
                    <a:lumMod val="25000"/>
                  </a:schemeClr>
                </a:solidFill>
                <a:latin typeface="Abadi" panose="020B0604020104020204" pitchFamily="34" charset="0"/>
              </a:rPr>
              <a:t>first successful landing </a:t>
            </a:r>
            <a:r>
              <a:rPr lang="en-US" sz="1800" dirty="0">
                <a:solidFill>
                  <a:schemeClr val="accent3">
                    <a:lumMod val="25000"/>
                  </a:schemeClr>
                </a:solidFill>
                <a:latin typeface="Abadi" panose="020B0604020104020204" pitchFamily="34" charset="0"/>
              </a:rPr>
              <a:t>outcome in ground pad was achieved in </a:t>
            </a:r>
            <a:r>
              <a:rPr lang="en-US" sz="1800" b="1" dirty="0">
                <a:solidFill>
                  <a:schemeClr val="accent3">
                    <a:lumMod val="25000"/>
                  </a:schemeClr>
                </a:solidFill>
                <a:latin typeface="Abadi" panose="020B0604020104020204" pitchFamily="34" charset="0"/>
              </a:rPr>
              <a:t>12/22/2015.</a:t>
            </a:r>
          </a:p>
          <a:p>
            <a:pPr lvl="1">
              <a:lnSpc>
                <a:spcPct val="100000"/>
              </a:lnSpc>
              <a:spcBef>
                <a:spcPts val="1400"/>
              </a:spcBef>
            </a:pPr>
            <a:r>
              <a:rPr lang="en-US" sz="1800" dirty="0">
                <a:solidFill>
                  <a:schemeClr val="accent3">
                    <a:lumMod val="25000"/>
                  </a:schemeClr>
                </a:solidFill>
                <a:latin typeface="Abadi" panose="020B0604020104020204" pitchFamily="34" charset="0"/>
              </a:rPr>
              <a:t>Many Falcon 9 booster versions have success in </a:t>
            </a:r>
            <a:r>
              <a:rPr lang="en-US" sz="1800" b="1" dirty="0">
                <a:solidFill>
                  <a:schemeClr val="accent3">
                    <a:lumMod val="25000"/>
                  </a:schemeClr>
                </a:solidFill>
                <a:latin typeface="Abadi" panose="020B0604020104020204" pitchFamily="34" charset="0"/>
              </a:rPr>
              <a:t>drone ship landing </a:t>
            </a:r>
            <a:r>
              <a:rPr lang="en-US" sz="1800" dirty="0">
                <a:solidFill>
                  <a:schemeClr val="accent3">
                    <a:lumMod val="25000"/>
                  </a:schemeClr>
                </a:solidFill>
                <a:latin typeface="Abadi" panose="020B0604020104020204" pitchFamily="34" charset="0"/>
              </a:rPr>
              <a:t>with a payload mass between </a:t>
            </a:r>
            <a:r>
              <a:rPr lang="en-US" sz="1800" b="1" dirty="0">
                <a:solidFill>
                  <a:schemeClr val="accent3">
                    <a:lumMod val="25000"/>
                  </a:schemeClr>
                </a:solidFill>
                <a:latin typeface="Abadi" panose="020B0604020104020204" pitchFamily="34" charset="0"/>
              </a:rPr>
              <a:t>4000 kg </a:t>
            </a:r>
            <a:r>
              <a:rPr lang="en-US" sz="1800" dirty="0">
                <a:solidFill>
                  <a:schemeClr val="accent3">
                    <a:lumMod val="25000"/>
                  </a:schemeClr>
                </a:solidFill>
                <a:latin typeface="Abadi" panose="020B0604020104020204" pitchFamily="34" charset="0"/>
              </a:rPr>
              <a:t>and </a:t>
            </a:r>
            <a:r>
              <a:rPr lang="en-US" sz="1800" b="1" dirty="0">
                <a:solidFill>
                  <a:schemeClr val="accent3">
                    <a:lumMod val="25000"/>
                  </a:schemeClr>
                </a:solidFill>
                <a:latin typeface="Abadi" panose="020B0604020104020204" pitchFamily="34" charset="0"/>
              </a:rPr>
              <a:t>6000 kg; with a high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Different versions of Falcon B5 boosters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successful landing outcomes have become significantly better over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45CF-B883-673C-32DE-88D00C0ED10D}"/>
              </a:ext>
            </a:extLst>
          </p:cNvPr>
          <p:cNvSpPr>
            <a:spLocks noGrp="1"/>
          </p:cNvSpPr>
          <p:nvPr>
            <p:ph type="title"/>
          </p:nvPr>
        </p:nvSpPr>
        <p:spPr>
          <a:xfrm>
            <a:off x="838200" y="365125"/>
            <a:ext cx="10515600" cy="824239"/>
          </a:xfrm>
        </p:spPr>
        <p:txBody>
          <a:bodyPr/>
          <a:lstStyle/>
          <a:p>
            <a:r>
              <a:rPr lang="en-US" dirty="0">
                <a:solidFill>
                  <a:srgbClr val="0B49CB"/>
                </a:solidFill>
                <a:latin typeface="Abadi"/>
              </a:rPr>
              <a:t>Results</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14824EEF-CACF-6A0F-F708-264EBCC42488}"/>
              </a:ext>
            </a:extLst>
          </p:cNvPr>
          <p:cNvSpPr>
            <a:spLocks noGrp="1"/>
          </p:cNvSpPr>
          <p:nvPr>
            <p:ph idx="1"/>
          </p:nvPr>
        </p:nvSpPr>
        <p:spPr>
          <a:xfrm>
            <a:off x="838200" y="1590261"/>
            <a:ext cx="10515600" cy="4902614"/>
          </a:xfrm>
        </p:spPr>
        <p:txBody>
          <a:bodyPr/>
          <a:lstStyle/>
          <a:p>
            <a:r>
              <a:rPr lang="en-US" sz="2400" dirty="0"/>
              <a:t>Launch Sites are concentrated in the coastal regions (California – West, and Florida – East); with majority of the launches from the east coast.</a:t>
            </a:r>
          </a:p>
          <a:p>
            <a:r>
              <a:rPr lang="en-US" sz="2400" dirty="0"/>
              <a:t>Using interactive maps made it possible to identify characteristics of launch sites. This includes the distance from sea, infrastructures, etc.</a:t>
            </a:r>
          </a:p>
        </p:txBody>
      </p:sp>
      <p:pic>
        <p:nvPicPr>
          <p:cNvPr id="4" name="Picture 3" descr="A map of a city&#10;&#10;Description automatically generated">
            <a:extLst>
              <a:ext uri="{FF2B5EF4-FFF2-40B4-BE49-F238E27FC236}">
                <a16:creationId xmlns:a16="http://schemas.microsoft.com/office/drawing/2014/main" id="{BEB84F53-496F-723C-FA57-6A3201312889}"/>
              </a:ext>
            </a:extLst>
          </p:cNvPr>
          <p:cNvPicPr>
            <a:picLocks noChangeAspect="1"/>
          </p:cNvPicPr>
          <p:nvPr/>
        </p:nvPicPr>
        <p:blipFill>
          <a:blip r:embed="rId2"/>
          <a:stretch>
            <a:fillRect/>
          </a:stretch>
        </p:blipFill>
        <p:spPr>
          <a:xfrm>
            <a:off x="7314385" y="3644637"/>
            <a:ext cx="3325092" cy="1995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map of the united states&#10;&#10;Description automatically generated">
            <a:extLst>
              <a:ext uri="{FF2B5EF4-FFF2-40B4-BE49-F238E27FC236}">
                <a16:creationId xmlns:a16="http://schemas.microsoft.com/office/drawing/2014/main" id="{29D1841C-B418-91FD-1BA1-06EA0E1594E7}"/>
              </a:ext>
            </a:extLst>
          </p:cNvPr>
          <p:cNvPicPr>
            <a:picLocks noChangeAspect="1"/>
          </p:cNvPicPr>
          <p:nvPr/>
        </p:nvPicPr>
        <p:blipFill>
          <a:blip r:embed="rId3"/>
          <a:stretch>
            <a:fillRect/>
          </a:stretch>
        </p:blipFill>
        <p:spPr>
          <a:xfrm>
            <a:off x="1469572" y="3615695"/>
            <a:ext cx="3408045" cy="2052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Oval 5">
            <a:extLst>
              <a:ext uri="{FF2B5EF4-FFF2-40B4-BE49-F238E27FC236}">
                <a16:creationId xmlns:a16="http://schemas.microsoft.com/office/drawing/2014/main" id="{9975FEB7-847E-F9A3-0217-F0A989A21B33}"/>
              </a:ext>
            </a:extLst>
          </p:cNvPr>
          <p:cNvSpPr/>
          <p:nvPr/>
        </p:nvSpPr>
        <p:spPr>
          <a:xfrm>
            <a:off x="8244840" y="4434840"/>
            <a:ext cx="220980" cy="207325"/>
          </a:xfrm>
          <a:prstGeom prst="ellipse">
            <a:avLst/>
          </a:prstGeom>
          <a:solidFill>
            <a:srgbClr val="C00000">
              <a:alpha val="41015"/>
            </a:srgbClr>
          </a:solidFill>
          <a:effectLst>
            <a:reflection endPos="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117A7DA-7AED-B433-71D5-EA61B214F549}"/>
              </a:ext>
            </a:extLst>
          </p:cNvPr>
          <p:cNvSpPr/>
          <p:nvPr/>
        </p:nvSpPr>
        <p:spPr>
          <a:xfrm>
            <a:off x="9730740" y="4693920"/>
            <a:ext cx="220980" cy="207325"/>
          </a:xfrm>
          <a:prstGeom prst="ellipse">
            <a:avLst/>
          </a:prstGeom>
          <a:solidFill>
            <a:srgbClr val="C00000">
              <a:alpha val="43797"/>
            </a:srgbClr>
          </a:solidFill>
          <a:effectLst>
            <a:reflection endPos="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0488C0-A355-E577-9193-BE0265D8E314}"/>
              </a:ext>
            </a:extLst>
          </p:cNvPr>
          <p:cNvSpPr txBox="1"/>
          <p:nvPr/>
        </p:nvSpPr>
        <p:spPr>
          <a:xfrm>
            <a:off x="1469572" y="5814391"/>
            <a:ext cx="3495380" cy="369332"/>
          </a:xfrm>
          <a:prstGeom prst="rect">
            <a:avLst/>
          </a:prstGeom>
          <a:noFill/>
        </p:spPr>
        <p:txBody>
          <a:bodyPr wrap="none" rtlCol="0">
            <a:spAutoFit/>
          </a:bodyPr>
          <a:lstStyle/>
          <a:p>
            <a:r>
              <a:rPr lang="en-US" dirty="0"/>
              <a:t>US Launch Sites, West vs East Coast</a:t>
            </a:r>
          </a:p>
        </p:txBody>
      </p:sp>
      <p:sp>
        <p:nvSpPr>
          <p:cNvPr id="9" name="TextBox 8">
            <a:extLst>
              <a:ext uri="{FF2B5EF4-FFF2-40B4-BE49-F238E27FC236}">
                <a16:creationId xmlns:a16="http://schemas.microsoft.com/office/drawing/2014/main" id="{BD65C46E-3506-238B-6948-63081C90D2E7}"/>
              </a:ext>
            </a:extLst>
          </p:cNvPr>
          <p:cNvSpPr txBox="1"/>
          <p:nvPr/>
        </p:nvSpPr>
        <p:spPr>
          <a:xfrm>
            <a:off x="6650621" y="5765862"/>
            <a:ext cx="4652620" cy="369332"/>
          </a:xfrm>
          <a:prstGeom prst="rect">
            <a:avLst/>
          </a:prstGeom>
          <a:noFill/>
        </p:spPr>
        <p:txBody>
          <a:bodyPr wrap="none" rtlCol="0">
            <a:spAutoFit/>
          </a:bodyPr>
          <a:lstStyle/>
          <a:p>
            <a:r>
              <a:rPr lang="en-US" dirty="0"/>
              <a:t>Concentration of Launch Sites on the East Coast</a:t>
            </a:r>
          </a:p>
        </p:txBody>
      </p:sp>
    </p:spTree>
    <p:extLst>
      <p:ext uri="{BB962C8B-B14F-4D97-AF65-F5344CB8AC3E}">
        <p14:creationId xmlns:p14="http://schemas.microsoft.com/office/powerpoint/2010/main" val="371974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23BB-EE98-0F31-040F-EC1F69AC7DFC}"/>
              </a:ext>
            </a:extLst>
          </p:cNvPr>
          <p:cNvSpPr>
            <a:spLocks noGrp="1"/>
          </p:cNvSpPr>
          <p:nvPr>
            <p:ph type="title"/>
          </p:nvPr>
        </p:nvSpPr>
        <p:spPr/>
        <p:txBody>
          <a:bodyPr/>
          <a:lstStyle/>
          <a:p>
            <a:r>
              <a:rPr lang="en-US" dirty="0">
                <a:solidFill>
                  <a:srgbClr val="0B49CB"/>
                </a:solidFill>
                <a:latin typeface="Abadi"/>
              </a:rPr>
              <a:t>Interactive</a:t>
            </a:r>
            <a:r>
              <a:rPr lang="en-US" sz="4400" dirty="0">
                <a:solidFill>
                  <a:schemeClr val="accent3">
                    <a:lumMod val="25000"/>
                  </a:schemeClr>
                </a:solidFill>
                <a:latin typeface="Abadi" panose="020B0604020104020204" pitchFamily="34" charset="0"/>
              </a:rPr>
              <a:t> </a:t>
            </a:r>
            <a:r>
              <a:rPr lang="en-US" dirty="0">
                <a:solidFill>
                  <a:srgbClr val="0B49CB"/>
                </a:solidFill>
                <a:latin typeface="Abadi"/>
              </a:rPr>
              <a:t>analytics demo</a:t>
            </a:r>
            <a:br>
              <a:rPr lang="en-US" sz="4400" dirty="0">
                <a:solidFill>
                  <a:schemeClr val="accent3">
                    <a:lumMod val="25000"/>
                  </a:schemeClr>
                </a:solidFill>
                <a:latin typeface="Abadi" panose="020B0604020104020204" pitchFamily="34" charset="0"/>
              </a:rPr>
            </a:b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0DC07DA1-27BB-FD17-6F45-068546D0C2B7}"/>
              </a:ext>
            </a:extLst>
          </p:cNvPr>
          <p:cNvPicPr>
            <a:picLocks noGrp="1" noChangeAspect="1"/>
          </p:cNvPicPr>
          <p:nvPr>
            <p:ph idx="1"/>
          </p:nvPr>
        </p:nvPicPr>
        <p:blipFill>
          <a:blip r:embed="rId3"/>
          <a:stretch>
            <a:fillRect/>
          </a:stretch>
        </p:blipFill>
        <p:spPr>
          <a:xfrm>
            <a:off x="1152850" y="1604645"/>
            <a:ext cx="4943150" cy="435133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AA10738-E3C2-5820-EFF7-F8D85A61A0DF}"/>
              </a:ext>
            </a:extLst>
          </p:cNvPr>
          <p:cNvPicPr>
            <a:picLocks noChangeAspect="1"/>
          </p:cNvPicPr>
          <p:nvPr/>
        </p:nvPicPr>
        <p:blipFill>
          <a:blip r:embed="rId4"/>
          <a:stretch>
            <a:fillRect/>
          </a:stretch>
        </p:blipFill>
        <p:spPr>
          <a:xfrm>
            <a:off x="6614574" y="1690688"/>
            <a:ext cx="4968033" cy="4351338"/>
          </a:xfrm>
          <a:prstGeom prst="rect">
            <a:avLst/>
          </a:prstGeom>
        </p:spPr>
      </p:pic>
    </p:spTree>
    <p:extLst>
      <p:ext uri="{BB962C8B-B14F-4D97-AF65-F5344CB8AC3E}">
        <p14:creationId xmlns:p14="http://schemas.microsoft.com/office/powerpoint/2010/main" val="3071602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2741-19E0-9D92-7EEC-C226FFA9D29F}"/>
              </a:ext>
            </a:extLst>
          </p:cNvPr>
          <p:cNvSpPr>
            <a:spLocks noGrp="1"/>
          </p:cNvSpPr>
          <p:nvPr>
            <p:ph type="title"/>
          </p:nvPr>
        </p:nvSpPr>
        <p:spPr>
          <a:xfrm>
            <a:off x="914400" y="285612"/>
            <a:ext cx="10515600" cy="1325563"/>
          </a:xfrm>
        </p:spPr>
        <p:txBody>
          <a:bodyPr/>
          <a:lstStyle/>
          <a:p>
            <a:r>
              <a:rPr lang="en-US" sz="4400" dirty="0">
                <a:solidFill>
                  <a:srgbClr val="0B49CB"/>
                </a:solidFill>
                <a:latin typeface="Abadi" panose="020B0604020104020204" pitchFamily="34" charset="0"/>
              </a:rPr>
              <a:t>Predictive</a:t>
            </a:r>
            <a:r>
              <a:rPr lang="en-US" sz="4400" dirty="0">
                <a:solidFill>
                  <a:srgbClr val="FF0000"/>
                </a:solidFill>
                <a:latin typeface="Abadi" panose="020B0604020104020204" pitchFamily="34" charset="0"/>
              </a:rPr>
              <a:t> </a:t>
            </a:r>
            <a:r>
              <a:rPr lang="en-US" sz="4400" dirty="0">
                <a:solidFill>
                  <a:srgbClr val="0B49CB"/>
                </a:solidFill>
                <a:latin typeface="Abadi" panose="020B0604020104020204" pitchFamily="34" charset="0"/>
              </a:rPr>
              <a:t>analysis</a:t>
            </a:r>
            <a:r>
              <a:rPr lang="en-US" sz="4400" dirty="0">
                <a:solidFill>
                  <a:srgbClr val="FF0000"/>
                </a:solidFill>
                <a:latin typeface="Abadi" panose="020B0604020104020204" pitchFamily="34" charset="0"/>
              </a:rPr>
              <a:t> </a:t>
            </a:r>
            <a:r>
              <a:rPr lang="en-US" sz="4400" dirty="0">
                <a:solidFill>
                  <a:srgbClr val="0B49CB"/>
                </a:solidFill>
                <a:latin typeface="Abadi" panose="020B0604020104020204" pitchFamily="34" charset="0"/>
              </a:rPr>
              <a:t>results</a:t>
            </a:r>
            <a:endParaRPr lang="en-US" dirty="0">
              <a:solidFill>
                <a:srgbClr val="0B49CB"/>
              </a:solidFill>
            </a:endParaRPr>
          </a:p>
        </p:txBody>
      </p:sp>
      <p:pic>
        <p:nvPicPr>
          <p:cNvPr id="4" name="Content Placeholder 3">
            <a:extLst>
              <a:ext uri="{FF2B5EF4-FFF2-40B4-BE49-F238E27FC236}">
                <a16:creationId xmlns:a16="http://schemas.microsoft.com/office/drawing/2014/main" id="{BD4B0F96-480A-D4CF-E7C5-EEB46F2DC16B}"/>
              </a:ext>
            </a:extLst>
          </p:cNvPr>
          <p:cNvPicPr>
            <a:picLocks noGrp="1" noChangeAspect="1"/>
          </p:cNvPicPr>
          <p:nvPr>
            <p:ph idx="1"/>
          </p:nvPr>
        </p:nvPicPr>
        <p:blipFill>
          <a:blip r:embed="rId2"/>
          <a:stretch>
            <a:fillRect/>
          </a:stretch>
        </p:blipFill>
        <p:spPr>
          <a:xfrm>
            <a:off x="6417365" y="1321356"/>
            <a:ext cx="5181600" cy="4152900"/>
          </a:xfrm>
          <a:prstGeom prst="rect">
            <a:avLst/>
          </a:prstGeom>
        </p:spPr>
      </p:pic>
      <p:sp>
        <p:nvSpPr>
          <p:cNvPr id="5" name="TextBox 4">
            <a:extLst>
              <a:ext uri="{FF2B5EF4-FFF2-40B4-BE49-F238E27FC236}">
                <a16:creationId xmlns:a16="http://schemas.microsoft.com/office/drawing/2014/main" id="{7E238F39-85D4-37D0-DDF5-88DD5A2324C0}"/>
              </a:ext>
            </a:extLst>
          </p:cNvPr>
          <p:cNvSpPr txBox="1"/>
          <p:nvPr/>
        </p:nvSpPr>
        <p:spPr>
          <a:xfrm>
            <a:off x="914400" y="1701663"/>
            <a:ext cx="5181600" cy="1200329"/>
          </a:xfrm>
          <a:prstGeom prst="rect">
            <a:avLst/>
          </a:prstGeom>
          <a:noFill/>
        </p:spPr>
        <p:txBody>
          <a:bodyPr wrap="square" rtlCol="0">
            <a:spAutoFit/>
          </a:bodyPr>
          <a:lstStyle/>
          <a:p>
            <a:r>
              <a:rPr lang="en-US" dirty="0"/>
              <a:t>Predictive Analysis showed that the Decision Tree Classifier is the best model to predict the successful landings with the </a:t>
            </a:r>
            <a:r>
              <a:rPr lang="en-US" b="1" dirty="0"/>
              <a:t>training</a:t>
            </a:r>
            <a:r>
              <a:rPr lang="en-US" dirty="0"/>
              <a:t> </a:t>
            </a:r>
            <a:r>
              <a:rPr lang="en-US" b="1" dirty="0"/>
              <a:t>accuracy score </a:t>
            </a:r>
            <a:r>
              <a:rPr lang="en-US" dirty="0"/>
              <a:t>of </a:t>
            </a:r>
            <a:r>
              <a:rPr lang="en-US" b="1" dirty="0"/>
              <a:t>87.7%</a:t>
            </a:r>
            <a:r>
              <a:rPr lang="en-US" dirty="0"/>
              <a:t> accuracy, and the </a:t>
            </a:r>
            <a:r>
              <a:rPr lang="en-US" b="1" dirty="0"/>
              <a:t>testing accuracy of 83.3%.</a:t>
            </a:r>
          </a:p>
        </p:txBody>
      </p:sp>
    </p:spTree>
    <p:extLst>
      <p:ext uri="{BB962C8B-B14F-4D97-AF65-F5344CB8AC3E}">
        <p14:creationId xmlns:p14="http://schemas.microsoft.com/office/powerpoint/2010/main" val="254628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31843"/>
            <a:ext cx="10515599" cy="453714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Most of the recent launches from CCAF5 SLC 40 have been successful.</a:t>
            </a:r>
          </a:p>
          <a:p>
            <a:pPr>
              <a:lnSpc>
                <a:spcPct val="100000"/>
              </a:lnSpc>
              <a:spcBef>
                <a:spcPts val="1400"/>
              </a:spcBef>
            </a:pPr>
            <a:r>
              <a:rPr lang="en-US" sz="2000" dirty="0">
                <a:solidFill>
                  <a:schemeClr val="accent3">
                    <a:lumMod val="25000"/>
                  </a:schemeClr>
                </a:solidFill>
                <a:latin typeface="Abadi" panose="020B0604020104020204" pitchFamily="34" charset="0"/>
              </a:rPr>
              <a:t>The general success rates have been gradually improving overtime.</a:t>
            </a:r>
          </a:p>
          <a:p>
            <a:pPr>
              <a:lnSpc>
                <a:spcPct val="100000"/>
              </a:lnSpc>
              <a:spcBef>
                <a:spcPts val="1400"/>
              </a:spcBef>
            </a:pPr>
            <a:r>
              <a:rPr lang="en-US" sz="2000" dirty="0">
                <a:solidFill>
                  <a:schemeClr val="accent3">
                    <a:lumMod val="25000"/>
                  </a:schemeClr>
                </a:solidFill>
                <a:latin typeface="Abadi" panose="020B0604020104020204" pitchFamily="34" charset="0"/>
              </a:rPr>
              <a:t>VAFB SLC 4E and KSC LC 39A share the second and third place in launch success, respectively.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5048AF0-8C09-F688-C72D-02F94A080CEA}"/>
              </a:ext>
            </a:extLst>
          </p:cNvPr>
          <p:cNvPicPr>
            <a:picLocks noChangeAspect="1"/>
          </p:cNvPicPr>
          <p:nvPr/>
        </p:nvPicPr>
        <p:blipFill>
          <a:blip r:embed="rId3"/>
          <a:stretch>
            <a:fillRect/>
          </a:stretch>
        </p:blipFill>
        <p:spPr>
          <a:xfrm>
            <a:off x="808211" y="1331843"/>
            <a:ext cx="10572360" cy="20709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5325990" cy="3516034"/>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Payloads higher than 9000kgs have relatively higher success rates while the distribution is rather scattered with lesser payloads.</a:t>
            </a:r>
          </a:p>
          <a:p>
            <a:pPr>
              <a:lnSpc>
                <a:spcPct val="100000"/>
              </a:lnSpc>
              <a:spcBef>
                <a:spcPts val="1400"/>
              </a:spcBef>
            </a:pPr>
            <a:r>
              <a:rPr lang="en-US" sz="2000" dirty="0">
                <a:solidFill>
                  <a:schemeClr val="accent3">
                    <a:lumMod val="25000"/>
                  </a:schemeClr>
                </a:solidFill>
                <a:latin typeface="Abadi" panose="020B0604020104020204" pitchFamily="34" charset="0"/>
              </a:rPr>
              <a:t>CCAFS SLC 40 and KSC LC 39A are the only launch sites that have data on payloads higher than 10000kgs.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73163583-654C-7A86-C284-D9C579D41914}"/>
              </a:ext>
            </a:extLst>
          </p:cNvPr>
          <p:cNvPicPr>
            <a:picLocks noChangeAspect="1"/>
          </p:cNvPicPr>
          <p:nvPr/>
        </p:nvPicPr>
        <p:blipFill>
          <a:blip r:embed="rId3"/>
          <a:stretch>
            <a:fillRect/>
          </a:stretch>
        </p:blipFill>
        <p:spPr>
          <a:xfrm>
            <a:off x="6141043" y="1842984"/>
            <a:ext cx="5147457" cy="366329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with highest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ES-L1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lvl="1">
              <a:lnSpc>
                <a:spcPct val="100000"/>
              </a:lnSpc>
              <a:spcBef>
                <a:spcPts val="1400"/>
              </a:spcBef>
            </a:pPr>
            <a:r>
              <a:rPr lang="en-US" sz="1800" dirty="0">
                <a:solidFill>
                  <a:schemeClr val="accent3">
                    <a:lumMod val="25000"/>
                  </a:schemeClr>
                </a:solidFill>
                <a:latin typeface="Abadi" panose="020B0604020104020204" pitchFamily="34" charset="0"/>
              </a:rPr>
              <a:t>VLEO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lowest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MEO</a:t>
            </a:r>
          </a:p>
          <a:p>
            <a:pPr lvl="1">
              <a:lnSpc>
                <a:spcPct val="100000"/>
              </a:lnSpc>
              <a:spcBef>
                <a:spcPts val="1400"/>
              </a:spcBef>
            </a:pPr>
            <a:r>
              <a:rPr lang="en-US" sz="1800" dirty="0">
                <a:solidFill>
                  <a:schemeClr val="accent3">
                    <a:lumMod val="25000"/>
                  </a:schemeClr>
                </a:solidFill>
                <a:latin typeface="Abadi" panose="020B0604020104020204" pitchFamily="34" charset="0"/>
              </a:rPr>
              <a:t>PO</a:t>
            </a:r>
          </a:p>
          <a:p>
            <a:pPr lvl="1">
              <a:lnSpc>
                <a:spcPct val="100000"/>
              </a:lnSpc>
              <a:spcBef>
                <a:spcPts val="1400"/>
              </a:spcBef>
            </a:pPr>
            <a:r>
              <a:rPr lang="en-US" sz="1800" dirty="0">
                <a:solidFill>
                  <a:schemeClr val="accent3">
                    <a:lumMod val="25000"/>
                  </a:schemeClr>
                </a:solidFill>
                <a:latin typeface="Abadi" panose="020B0604020104020204" pitchFamily="34" charset="0"/>
              </a:rPr>
              <a:t>ISS</a:t>
            </a:r>
          </a:p>
          <a:p>
            <a:pPr lvl="1">
              <a:lnSpc>
                <a:spcPct val="100000"/>
              </a:lnSpc>
              <a:spcBef>
                <a:spcPts val="1400"/>
              </a:spcBef>
            </a:pPr>
            <a:r>
              <a:rPr lang="en-US" sz="1800" dirty="0">
                <a:solidFill>
                  <a:schemeClr val="accent3">
                    <a:lumMod val="25000"/>
                  </a:schemeClr>
                </a:solidFill>
                <a:latin typeface="Abadi" panose="020B0604020104020204" pitchFamily="34" charset="0"/>
              </a:rPr>
              <a:t>GTO</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5CA5A97-CB37-8C91-EB3B-C31D608F4CCE}"/>
              </a:ext>
            </a:extLst>
          </p:cNvPr>
          <p:cNvPicPr>
            <a:picLocks noChangeAspect="1"/>
          </p:cNvPicPr>
          <p:nvPr/>
        </p:nvPicPr>
        <p:blipFill>
          <a:blip r:embed="rId3"/>
          <a:stretch>
            <a:fillRect/>
          </a:stretch>
        </p:blipFill>
        <p:spPr>
          <a:xfrm>
            <a:off x="6240389" y="1772202"/>
            <a:ext cx="5181600" cy="39497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improve over time for all orbit types.</a:t>
            </a:r>
          </a:p>
          <a:p>
            <a:pPr>
              <a:lnSpc>
                <a:spcPct val="100000"/>
              </a:lnSpc>
              <a:spcBef>
                <a:spcPts val="1400"/>
              </a:spcBef>
            </a:pPr>
            <a:r>
              <a:rPr lang="en-US" sz="2200" dirty="0">
                <a:solidFill>
                  <a:schemeClr val="accent3">
                    <a:lumMod val="25000"/>
                  </a:schemeClr>
                </a:solidFill>
                <a:latin typeface="Abadi" panose="020B0604020104020204" pitchFamily="34" charset="0"/>
              </a:rPr>
              <a:t>Most recently the VLEO orbit has more frequent launches.</a:t>
            </a:r>
          </a:p>
          <a:p>
            <a:pPr>
              <a:lnSpc>
                <a:spcPct val="100000"/>
              </a:lnSpc>
              <a:spcBef>
                <a:spcPts val="1400"/>
              </a:spcBef>
            </a:pPr>
            <a:r>
              <a:rPr lang="en-US" sz="2200" dirty="0">
                <a:solidFill>
                  <a:schemeClr val="accent3">
                    <a:lumMod val="25000"/>
                  </a:schemeClr>
                </a:solidFill>
                <a:latin typeface="Abadi" panose="020B0604020104020204" pitchFamily="34" charset="0"/>
              </a:rPr>
              <a:t>Launches to LEO seems to have dropped recently.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A64D3B2-723B-908C-0B32-F9852F6CDEEE}"/>
              </a:ext>
            </a:extLst>
          </p:cNvPr>
          <p:cNvPicPr>
            <a:picLocks noChangeAspect="1"/>
          </p:cNvPicPr>
          <p:nvPr/>
        </p:nvPicPr>
        <p:blipFill>
          <a:blip r:embed="rId3"/>
          <a:stretch>
            <a:fillRect/>
          </a:stretch>
        </p:blipFill>
        <p:spPr>
          <a:xfrm>
            <a:off x="5951611" y="1581786"/>
            <a:ext cx="5334000" cy="39497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Launch success to GTO is irrelevant to the payload mass.</a:t>
            </a:r>
          </a:p>
          <a:p>
            <a:pPr>
              <a:lnSpc>
                <a:spcPct val="100000"/>
              </a:lnSpc>
              <a:spcBef>
                <a:spcPts val="1400"/>
              </a:spcBef>
            </a:pPr>
            <a:r>
              <a:rPr lang="en-US" sz="2000" dirty="0">
                <a:solidFill>
                  <a:schemeClr val="accent3">
                    <a:lumMod val="25000"/>
                  </a:schemeClr>
                </a:solidFill>
                <a:latin typeface="Abadi" panose="020B0604020104020204" pitchFamily="34" charset="0"/>
              </a:rPr>
              <a:t>Very few launches to SO, GEO, and LEO</a:t>
            </a:r>
          </a:p>
          <a:p>
            <a:pPr>
              <a:lnSpc>
                <a:spcPct val="100000"/>
              </a:lnSpc>
              <a:spcBef>
                <a:spcPts val="1400"/>
              </a:spcBef>
            </a:pPr>
            <a:r>
              <a:rPr lang="en-US" sz="2000" dirty="0">
                <a:solidFill>
                  <a:schemeClr val="accent3">
                    <a:lumMod val="25000"/>
                  </a:schemeClr>
                </a:solidFill>
                <a:latin typeface="Abadi" panose="020B0604020104020204" pitchFamily="34" charset="0"/>
              </a:rPr>
              <a:t>Launches to ISS have the widest range of payload masses with relatively high success rate.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69AE0C8D-17B3-E5C9-2008-24B63559D3D8}"/>
              </a:ext>
            </a:extLst>
          </p:cNvPr>
          <p:cNvPicPr>
            <a:picLocks noChangeAspect="1"/>
          </p:cNvPicPr>
          <p:nvPr/>
        </p:nvPicPr>
        <p:blipFill>
          <a:blip r:embed="rId3"/>
          <a:stretch>
            <a:fillRect/>
          </a:stretch>
        </p:blipFill>
        <p:spPr>
          <a:xfrm>
            <a:off x="5850011" y="1581786"/>
            <a:ext cx="5435600" cy="39497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successes have greatly increased overtime.</a:t>
            </a:r>
          </a:p>
          <a:p>
            <a:pPr>
              <a:lnSpc>
                <a:spcPct val="100000"/>
              </a:lnSpc>
              <a:spcBef>
                <a:spcPts val="1400"/>
              </a:spcBef>
            </a:pPr>
            <a:r>
              <a:rPr lang="en-US" sz="2200" dirty="0">
                <a:solidFill>
                  <a:schemeClr val="accent3">
                    <a:lumMod val="25000"/>
                  </a:schemeClr>
                </a:solidFill>
                <a:latin typeface="Abadi" panose="020B0604020104020204" pitchFamily="34" charset="0"/>
              </a:rPr>
              <a:t>Largest continuous increment in success rate happened between 2015 and 2017.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71ED6857-A64F-6B01-8E5A-F611105169CC}"/>
              </a:ext>
            </a:extLst>
          </p:cNvPr>
          <p:cNvPicPr>
            <a:picLocks noChangeAspect="1"/>
          </p:cNvPicPr>
          <p:nvPr/>
        </p:nvPicPr>
        <p:blipFill>
          <a:blip r:embed="rId3"/>
          <a:stretch>
            <a:fillRect/>
          </a:stretch>
        </p:blipFill>
        <p:spPr>
          <a:xfrm>
            <a:off x="6123972" y="1454150"/>
            <a:ext cx="5181600" cy="39497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Obtained selecting the unique occurrences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 there are four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BDC1367-3FD9-5044-2764-DFAE56CFB604}"/>
              </a:ext>
            </a:extLst>
          </p:cNvPr>
          <p:cNvPicPr>
            <a:picLocks noChangeAspect="1"/>
          </p:cNvPicPr>
          <p:nvPr/>
        </p:nvPicPr>
        <p:blipFill>
          <a:blip r:embed="rId3"/>
          <a:stretch>
            <a:fillRect/>
          </a:stretch>
        </p:blipFill>
        <p:spPr>
          <a:xfrm>
            <a:off x="4721088" y="3165551"/>
            <a:ext cx="2313402" cy="301141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of the Cape Canaveral launch records (beginning with `CCA`) are as listed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6ACDBC5B-2875-7561-EF71-3AC210237379}"/>
              </a:ext>
            </a:extLst>
          </p:cNvPr>
          <p:cNvPicPr>
            <a:picLocks noChangeAspect="1"/>
          </p:cNvPicPr>
          <p:nvPr/>
        </p:nvPicPr>
        <p:blipFill>
          <a:blip r:embed="rId3"/>
          <a:stretch>
            <a:fillRect/>
          </a:stretch>
        </p:blipFill>
        <p:spPr>
          <a:xfrm>
            <a:off x="714408" y="3070637"/>
            <a:ext cx="10763184" cy="27046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 (CRS):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above shows the sum of all payloads carried for NASA Commercial Resupply Services (CRS). The mass totaled to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close-up of a text&#10;&#10;Description automatically generated">
            <a:extLst>
              <a:ext uri="{FF2B5EF4-FFF2-40B4-BE49-F238E27FC236}">
                <a16:creationId xmlns:a16="http://schemas.microsoft.com/office/drawing/2014/main" id="{23BDD591-37A3-3CE2-19EB-67F000EF9DAB}"/>
              </a:ext>
            </a:extLst>
          </p:cNvPr>
          <p:cNvPicPr>
            <a:picLocks noChangeAspect="1"/>
          </p:cNvPicPr>
          <p:nvPr/>
        </p:nvPicPr>
        <p:blipFill>
          <a:blip r:embed="rId4"/>
          <a:stretch>
            <a:fillRect/>
          </a:stretch>
        </p:blipFill>
        <p:spPr>
          <a:xfrm>
            <a:off x="3953765" y="2649966"/>
            <a:ext cx="3378077" cy="90667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87878" y="1461407"/>
            <a:ext cx="9388928" cy="444156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SpaceX API and Scraping other Web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Analytics (EDA): Data Wrangling, Data Visualization, 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Predictions through multiple classification models.</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Multiple public sources, including SpaceX API, were scraped for necessary data.</a:t>
            </a:r>
          </a:p>
          <a:p>
            <a:pPr lvl="1">
              <a:lnSpc>
                <a:spcPct val="100000"/>
              </a:lnSpc>
              <a:spcBef>
                <a:spcPts val="1400"/>
              </a:spcBef>
            </a:pPr>
            <a:r>
              <a:rPr lang="en-US" sz="1800" dirty="0">
                <a:solidFill>
                  <a:schemeClr val="accent3">
                    <a:lumMod val="25000"/>
                  </a:schemeClr>
                </a:solidFill>
                <a:latin typeface="Abadi" panose="020B0604020104020204" pitchFamily="34" charset="0"/>
              </a:rPr>
              <a:t>Feature identification, refinement, and relationship between dependent and independent variables were established through thorough EDA.</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Predictions helped choose the best model, based on accuracy score, to predict outcome based on most relevant characteristics/features.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above shows the average of all payloads carried by the Falcon 9 v1.1 boosters. The average mass obtained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close up of a text&#10;&#10;Description automatically generated">
            <a:extLst>
              <a:ext uri="{FF2B5EF4-FFF2-40B4-BE49-F238E27FC236}">
                <a16:creationId xmlns:a16="http://schemas.microsoft.com/office/drawing/2014/main" id="{CC688E41-FEEF-FA22-15E8-9E1DAEBD15B9}"/>
              </a:ext>
            </a:extLst>
          </p:cNvPr>
          <p:cNvPicPr>
            <a:picLocks noChangeAspect="1"/>
          </p:cNvPicPr>
          <p:nvPr/>
        </p:nvPicPr>
        <p:blipFill>
          <a:blip r:embed="rId3"/>
          <a:stretch>
            <a:fillRect/>
          </a:stretch>
        </p:blipFill>
        <p:spPr>
          <a:xfrm>
            <a:off x="4056579" y="2407477"/>
            <a:ext cx="4078841" cy="117060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lvl="2">
              <a:lnSpc>
                <a:spcPct val="100000"/>
              </a:lnSpc>
              <a:spcBef>
                <a:spcPts val="1400"/>
              </a:spcBef>
            </a:pPr>
            <a:endParaRPr lang="en-US" dirty="0">
              <a:solidFill>
                <a:schemeClr val="accent3">
                  <a:lumMod val="25000"/>
                </a:schemeClr>
              </a:solidFill>
            </a:endParaRPr>
          </a:p>
          <a:p>
            <a:pPr lvl="2">
              <a:lnSpc>
                <a:spcPct val="100000"/>
              </a:lnSpc>
              <a:spcBef>
                <a:spcPts val="1400"/>
              </a:spcBef>
            </a:pPr>
            <a:endParaRPr lang="en-US" dirty="0">
              <a:solidFill>
                <a:schemeClr val="accent3">
                  <a:lumMod val="25000"/>
                </a:schemeClr>
              </a:solidFill>
            </a:endParaRPr>
          </a:p>
          <a:p>
            <a:pPr lvl="2">
              <a:lnSpc>
                <a:spcPct val="100000"/>
              </a:lnSpc>
              <a:spcBef>
                <a:spcPts val="1400"/>
              </a:spcBef>
            </a:pPr>
            <a:endParaRPr lang="en-US" dirty="0">
              <a:solidFill>
                <a:schemeClr val="accent3">
                  <a:lumMod val="25000"/>
                </a:schemeClr>
              </a:solidFill>
            </a:endParaRPr>
          </a:p>
          <a:p>
            <a:pPr lvl="2">
              <a:lnSpc>
                <a:spcPct val="100000"/>
              </a:lnSpc>
              <a:spcBef>
                <a:spcPts val="1400"/>
              </a:spcBef>
            </a:pPr>
            <a:endParaRPr lang="en-US" dirty="0">
              <a:solidFill>
                <a:schemeClr val="accent3">
                  <a:lumMod val="25000"/>
                </a:schemeClr>
              </a:solidFill>
            </a:endParaRPr>
          </a:p>
          <a:p>
            <a:pPr lvl="2">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Screenshot above shows the date of first successful landing outcome in ground pad. It was December 22, 2015. It was obtained querying for the minimum date value for the desired landing outcome.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close up of a text&#10;&#10;Description automatically generated">
            <a:extLst>
              <a:ext uri="{FF2B5EF4-FFF2-40B4-BE49-F238E27FC236}">
                <a16:creationId xmlns:a16="http://schemas.microsoft.com/office/drawing/2014/main" id="{C2D29FEA-F91E-4894-4385-1387805E0BC3}"/>
              </a:ext>
            </a:extLst>
          </p:cNvPr>
          <p:cNvPicPr>
            <a:picLocks noChangeAspect="1"/>
          </p:cNvPicPr>
          <p:nvPr/>
        </p:nvPicPr>
        <p:blipFill>
          <a:blip r:embed="rId3"/>
          <a:stretch>
            <a:fillRect/>
          </a:stretch>
        </p:blipFill>
        <p:spPr>
          <a:xfrm>
            <a:off x="4187708" y="2170127"/>
            <a:ext cx="3816583" cy="125887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between 4000 and 6000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obtained 4 results based on the given filters. The results included 4 Falcon 9 Full Thrust B1 series boosters.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phone&#10;&#10;Description automatically generated">
            <a:extLst>
              <a:ext uri="{FF2B5EF4-FFF2-40B4-BE49-F238E27FC236}">
                <a16:creationId xmlns:a16="http://schemas.microsoft.com/office/drawing/2014/main" id="{C1819FA7-0D27-B7D7-7708-15BB19520A59}"/>
              </a:ext>
            </a:extLst>
          </p:cNvPr>
          <p:cNvPicPr>
            <a:picLocks noChangeAspect="1"/>
          </p:cNvPicPr>
          <p:nvPr/>
        </p:nvPicPr>
        <p:blipFill>
          <a:blip r:embed="rId3"/>
          <a:stretch>
            <a:fillRect/>
          </a:stretch>
        </p:blipFill>
        <p:spPr>
          <a:xfrm>
            <a:off x="5106504" y="2629176"/>
            <a:ext cx="1978991" cy="233459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Above screenshot shows the outcomes of the mission with 99 successes, 1 failure and 1 success with unclear payload status. It was obtained grouping the count records for individual mission outcome type.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5C052AFA-0A82-AA77-E91D-D1EAC5CF780C}"/>
              </a:ext>
            </a:extLst>
          </p:cNvPr>
          <p:cNvPicPr>
            <a:picLocks noChangeAspect="1"/>
          </p:cNvPicPr>
          <p:nvPr/>
        </p:nvPicPr>
        <p:blipFill>
          <a:blip r:embed="rId3"/>
          <a:stretch>
            <a:fillRect/>
          </a:stretch>
        </p:blipFill>
        <p:spPr>
          <a:xfrm>
            <a:off x="4070350" y="2508250"/>
            <a:ext cx="4051300" cy="18415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0" name="Picture 9" descr="A screenshot of a phone&#10;&#10;Description automatically generated">
            <a:extLst>
              <a:ext uri="{FF2B5EF4-FFF2-40B4-BE49-F238E27FC236}">
                <a16:creationId xmlns:a16="http://schemas.microsoft.com/office/drawing/2014/main" id="{11CF83B7-5037-949A-83D8-C94E997B3625}"/>
              </a:ext>
            </a:extLst>
          </p:cNvPr>
          <p:cNvPicPr>
            <a:picLocks noChangeAspect="1"/>
          </p:cNvPicPr>
          <p:nvPr/>
        </p:nvPicPr>
        <p:blipFill>
          <a:blip r:embed="rId3"/>
          <a:stretch>
            <a:fillRect/>
          </a:stretch>
        </p:blipFill>
        <p:spPr>
          <a:xfrm>
            <a:off x="3689351" y="2492087"/>
            <a:ext cx="1612900" cy="2540000"/>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CF22D6D6-6D64-5259-D604-F3599DD97959}"/>
              </a:ext>
            </a:extLst>
          </p:cNvPr>
          <p:cNvPicPr>
            <a:picLocks noChangeAspect="1"/>
          </p:cNvPicPr>
          <p:nvPr/>
        </p:nvPicPr>
        <p:blipFill>
          <a:blip r:embed="rId4"/>
          <a:stretch>
            <a:fillRect/>
          </a:stretch>
        </p:blipFill>
        <p:spPr>
          <a:xfrm>
            <a:off x="6096000" y="2733387"/>
            <a:ext cx="1638300" cy="22987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months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From the list above, we can see that there were only two failed landing outcomes in drone ship from the Cape Canaveral launch site in January and April of 2015. The failures occurred with the Falcon 9 v1.1 B1 boosters.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phone&#10;&#10;Description automatically generated">
            <a:extLst>
              <a:ext uri="{FF2B5EF4-FFF2-40B4-BE49-F238E27FC236}">
                <a16:creationId xmlns:a16="http://schemas.microsoft.com/office/drawing/2014/main" id="{B43AD7BF-9096-A2D3-E040-1E710B41872B}"/>
              </a:ext>
            </a:extLst>
          </p:cNvPr>
          <p:cNvPicPr>
            <a:picLocks noChangeAspect="1"/>
          </p:cNvPicPr>
          <p:nvPr/>
        </p:nvPicPr>
        <p:blipFill>
          <a:blip r:embed="rId3"/>
          <a:stretch>
            <a:fillRect/>
          </a:stretch>
        </p:blipFill>
        <p:spPr>
          <a:xfrm>
            <a:off x="2590064" y="2783646"/>
            <a:ext cx="6105479" cy="12907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56605"/>
            <a:ext cx="5325990" cy="4120357"/>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Ranking the count of landing outcomes between the date 2010-06-04 and 2017-03-20, in descending order,</a:t>
            </a:r>
          </a:p>
          <a:p>
            <a:pPr>
              <a:lnSpc>
                <a:spcPct val="100000"/>
              </a:lnSpc>
              <a:spcBef>
                <a:spcPts val="1400"/>
              </a:spcBef>
            </a:pP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The significant number of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with </a:t>
            </a:r>
            <a:r>
              <a:rPr lang="en-US" sz="2000" b="1" dirty="0">
                <a:solidFill>
                  <a:schemeClr val="accent3">
                    <a:lumMod val="25000"/>
                  </a:schemeClr>
                </a:solidFill>
                <a:latin typeface="Abadi" panose="020B0604020104020204" pitchFamily="34" charset="0"/>
              </a:rPr>
              <a:t>“No attempt” </a:t>
            </a:r>
            <a:r>
              <a:rPr lang="en-US" sz="2000" dirty="0">
                <a:solidFill>
                  <a:schemeClr val="accent3">
                    <a:lumMod val="25000"/>
                  </a:schemeClr>
                </a:solidFill>
                <a:latin typeface="Abadi" panose="020B0604020104020204" pitchFamily="34" charset="0"/>
              </a:rPr>
              <a:t>could be rather concerning as it constitutes of about 33% of the records.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3F07B30-6534-336D-E160-1C3C6C79AC75}"/>
              </a:ext>
            </a:extLst>
          </p:cNvPr>
          <p:cNvPicPr>
            <a:picLocks noChangeAspect="1"/>
          </p:cNvPicPr>
          <p:nvPr/>
        </p:nvPicPr>
        <p:blipFill>
          <a:blip r:embed="rId3"/>
          <a:stretch>
            <a:fillRect/>
          </a:stretch>
        </p:blipFill>
        <p:spPr>
          <a:xfrm>
            <a:off x="6262464" y="2056606"/>
            <a:ext cx="5195508" cy="38893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10515600" cy="4493725"/>
          </a:xfrm>
          <a:prstGeom prst="rect">
            <a:avLst/>
          </a:prstGeom>
        </p:spPr>
        <p:txBody>
          <a:bodyPr lIns="91440" tIns="45720" rIns="91440" bIns="45720" anchor="t">
            <a:normAutofit fontScale="5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3300" dirty="0">
                <a:solidFill>
                  <a:schemeClr val="accent3">
                    <a:lumMod val="25000"/>
                  </a:schemeClr>
                </a:solidFill>
                <a:latin typeface="Abadi"/>
              </a:rPr>
              <a:t>The launch sites are strategically located near large water masses (the Atlantic and Pacific oceans), but within reach of major highways and/or railroads providing adequate infrastructural support and availability.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4" name="Picture 3">
            <a:extLst>
              <a:ext uri="{FF2B5EF4-FFF2-40B4-BE49-F238E27FC236}">
                <a16:creationId xmlns:a16="http://schemas.microsoft.com/office/drawing/2014/main" id="{7208DFF2-E5EB-862E-D942-0FD02576CA5E}"/>
              </a:ext>
            </a:extLst>
          </p:cNvPr>
          <p:cNvPicPr>
            <a:picLocks noChangeAspect="1"/>
          </p:cNvPicPr>
          <p:nvPr/>
        </p:nvPicPr>
        <p:blipFill>
          <a:blip r:embed="rId3"/>
          <a:stretch>
            <a:fillRect/>
          </a:stretch>
        </p:blipFill>
        <p:spPr>
          <a:xfrm>
            <a:off x="2313972" y="1503244"/>
            <a:ext cx="7772400" cy="378440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Here, we can see the concentration of launch sites by the water masses with majority of them in the east coast (46). The green markers depict successful launches and the red show failure in the KSC LC-39A launch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Labelled Launch Records - Geolocated</a:t>
            </a:r>
          </a:p>
        </p:txBody>
      </p:sp>
      <p:pic>
        <p:nvPicPr>
          <p:cNvPr id="32" name="Picture 31" descr="A map of the south america with a number of cities&#10;&#10;Description automatically generated">
            <a:extLst>
              <a:ext uri="{FF2B5EF4-FFF2-40B4-BE49-F238E27FC236}">
                <a16:creationId xmlns:a16="http://schemas.microsoft.com/office/drawing/2014/main" id="{854AE4C1-DBC8-1E60-1D05-4593D154B70D}"/>
              </a:ext>
            </a:extLst>
          </p:cNvPr>
          <p:cNvPicPr>
            <a:picLocks noChangeAspect="1"/>
          </p:cNvPicPr>
          <p:nvPr/>
        </p:nvPicPr>
        <p:blipFill>
          <a:blip r:embed="rId3"/>
          <a:stretch>
            <a:fillRect/>
          </a:stretch>
        </p:blipFill>
        <p:spPr>
          <a:xfrm>
            <a:off x="1186898" y="1825625"/>
            <a:ext cx="2190526" cy="16033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7299E7E-2438-D86E-4155-544DBF3143EB}"/>
              </a:ext>
            </a:extLst>
          </p:cNvPr>
          <p:cNvPicPr>
            <a:picLocks noChangeAspect="1"/>
          </p:cNvPicPr>
          <p:nvPr/>
        </p:nvPicPr>
        <p:blipFill>
          <a:blip r:embed="rId4">
            <a:alphaModFix amt="70000"/>
          </a:blip>
          <a:stretch>
            <a:fillRect/>
          </a:stretch>
        </p:blipFill>
        <p:spPr>
          <a:xfrm>
            <a:off x="3258166" y="2132325"/>
            <a:ext cx="4336383" cy="2480005"/>
          </a:xfrm>
          <a:prstGeom prst="rect">
            <a:avLst/>
          </a:prstGeom>
          <a:ln>
            <a:noFill/>
          </a:ln>
          <a:effectLst>
            <a:outerShdw blurRad="292100" dist="139700" dir="2700000" algn="tl" rotWithShape="0">
              <a:srgbClr val="333333">
                <a:alpha val="65000"/>
              </a:srgbClr>
            </a:outerShdw>
          </a:effectLst>
        </p:spPr>
      </p:pic>
      <p:pic>
        <p:nvPicPr>
          <p:cNvPr id="34" name="Picture 33" descr="A map with a group of pin points&#10;&#10;Description automatically generated with medium confidence">
            <a:extLst>
              <a:ext uri="{FF2B5EF4-FFF2-40B4-BE49-F238E27FC236}">
                <a16:creationId xmlns:a16="http://schemas.microsoft.com/office/drawing/2014/main" id="{EE95A7E8-2852-37D6-2B91-96AA4B8EC3D3}"/>
              </a:ext>
            </a:extLst>
          </p:cNvPr>
          <p:cNvPicPr>
            <a:picLocks noChangeAspect="1"/>
          </p:cNvPicPr>
          <p:nvPr/>
        </p:nvPicPr>
        <p:blipFill>
          <a:blip r:embed="rId5"/>
          <a:stretch>
            <a:fillRect/>
          </a:stretch>
        </p:blipFill>
        <p:spPr>
          <a:xfrm>
            <a:off x="7268341" y="2790325"/>
            <a:ext cx="2478963" cy="2191302"/>
          </a:xfrm>
          <a:prstGeom prst="rect">
            <a:avLst/>
          </a:prstGeom>
          <a:ln>
            <a:noFill/>
          </a:ln>
          <a:effectLst>
            <a:outerShdw blurRad="292100" dist="139700" dir="2700000" algn="tl" rotWithShape="0">
              <a:srgbClr val="333333">
                <a:alpha val="65000"/>
              </a:srgbClr>
            </a:outerShdw>
          </a:effectLst>
        </p:spPr>
      </p:pic>
      <p:cxnSp>
        <p:nvCxnSpPr>
          <p:cNvPr id="36" name="Straight Connector 35">
            <a:extLst>
              <a:ext uri="{FF2B5EF4-FFF2-40B4-BE49-F238E27FC236}">
                <a16:creationId xmlns:a16="http://schemas.microsoft.com/office/drawing/2014/main" id="{0A6FAB3B-DABE-59D4-B28B-A85E6C068AAD}"/>
              </a:ext>
            </a:extLst>
          </p:cNvPr>
          <p:cNvCxnSpPr>
            <a:cxnSpLocks/>
          </p:cNvCxnSpPr>
          <p:nvPr/>
        </p:nvCxnSpPr>
        <p:spPr>
          <a:xfrm>
            <a:off x="2444696" y="2497521"/>
            <a:ext cx="1530956" cy="2928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089556-A588-F5BF-F295-31BE6D7DB46D}"/>
              </a:ext>
            </a:extLst>
          </p:cNvPr>
          <p:cNvCxnSpPr>
            <a:cxnSpLocks/>
          </p:cNvCxnSpPr>
          <p:nvPr/>
        </p:nvCxnSpPr>
        <p:spPr>
          <a:xfrm>
            <a:off x="2315793" y="2711116"/>
            <a:ext cx="1659859" cy="609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34C93C-777C-1D0B-95F6-B57241E983D6}"/>
              </a:ext>
            </a:extLst>
          </p:cNvPr>
          <p:cNvCxnSpPr>
            <a:cxnSpLocks/>
          </p:cNvCxnSpPr>
          <p:nvPr/>
        </p:nvCxnSpPr>
        <p:spPr>
          <a:xfrm flipV="1">
            <a:off x="4152844" y="2790325"/>
            <a:ext cx="3115497" cy="5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2029A6-1A92-AE5C-43C4-94E0EFE4ACE6}"/>
              </a:ext>
            </a:extLst>
          </p:cNvPr>
          <p:cNvCxnSpPr>
            <a:cxnSpLocks/>
          </p:cNvCxnSpPr>
          <p:nvPr/>
        </p:nvCxnSpPr>
        <p:spPr>
          <a:xfrm>
            <a:off x="3975652" y="3320854"/>
            <a:ext cx="3292689" cy="1598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8071" y="1485900"/>
            <a:ext cx="9274629" cy="4073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We aim to evaluate the likelihood of Space Y being competitive to Space X. We aim to do so by predicting the likely cost of a launch based on multiple independent variables.</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b="1" dirty="0">
                <a:solidFill>
                  <a:schemeClr val="accent3">
                    <a:lumMod val="25000"/>
                  </a:schemeClr>
                </a:solidFill>
                <a:latin typeface="Abadi" panose="020B0604020104020204" pitchFamily="34" charset="0"/>
              </a:rPr>
              <a:t>Problems we aim to find answers to:</a:t>
            </a:r>
          </a:p>
          <a:p>
            <a:pPr lvl="1">
              <a:spcBef>
                <a:spcPts val="1400"/>
              </a:spcBef>
            </a:pPr>
            <a:r>
              <a:rPr lang="en-US" sz="1800" dirty="0">
                <a:solidFill>
                  <a:schemeClr val="accent3">
                    <a:lumMod val="25000"/>
                  </a:schemeClr>
                </a:solidFill>
                <a:latin typeface="Abadi" panose="020B0604020104020204" pitchFamily="34" charset="0"/>
              </a:rPr>
              <a:t>The likelihood of the first stage landing and the best prediction to the associated cost.</a:t>
            </a:r>
          </a:p>
          <a:p>
            <a:pPr lvl="1">
              <a:spcBef>
                <a:spcPts val="1400"/>
              </a:spcBef>
            </a:pPr>
            <a:r>
              <a:rPr lang="en-US" sz="1800" dirty="0">
                <a:solidFill>
                  <a:schemeClr val="accent3">
                    <a:lumMod val="25000"/>
                  </a:schemeClr>
                </a:solidFill>
                <a:latin typeface="Abadi" panose="020B0604020104020204" pitchFamily="34" charset="0"/>
              </a:rPr>
              <a:t>The best location for a launch based on the likelihood of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6777801"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shows the distance from the population areas and access to infrastructures such as railroad, highways and ports.</a:t>
            </a:r>
          </a:p>
          <a:p>
            <a:pPr>
              <a:lnSpc>
                <a:spcPct val="100000"/>
              </a:lnSpc>
              <a:spcBef>
                <a:spcPts val="1400"/>
              </a:spcBef>
            </a:pPr>
            <a:r>
              <a:rPr lang="en-US" sz="2200" dirty="0">
                <a:solidFill>
                  <a:schemeClr val="accent3">
                    <a:lumMod val="25000"/>
                  </a:schemeClr>
                </a:solidFill>
                <a:latin typeface="Abadi"/>
              </a:rPr>
              <a:t>It shows that the launch sites are close to the infrastructural access points, while being decently spaced from major population areas.</a:t>
            </a:r>
          </a:p>
          <a:p>
            <a:pPr>
              <a:lnSpc>
                <a:spcPct val="100000"/>
              </a:lnSpc>
              <a:spcBef>
                <a:spcPts val="1400"/>
              </a:spcBef>
            </a:pPr>
            <a:r>
              <a:rPr lang="en-US" sz="2200" dirty="0">
                <a:solidFill>
                  <a:schemeClr val="accent3">
                    <a:lumMod val="25000"/>
                  </a:schemeClr>
                </a:solidFill>
                <a:latin typeface="Abadi"/>
              </a:rPr>
              <a:t>The spacing ensures access and support, while ensuring safety.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Safety and Access to Infrastructure</a:t>
            </a:r>
          </a:p>
        </p:txBody>
      </p:sp>
      <p:pic>
        <p:nvPicPr>
          <p:cNvPr id="4" name="Picture 3" descr="A map of a city&#10;&#10;Description automatically generated">
            <a:extLst>
              <a:ext uri="{FF2B5EF4-FFF2-40B4-BE49-F238E27FC236}">
                <a16:creationId xmlns:a16="http://schemas.microsoft.com/office/drawing/2014/main" id="{7F4AB120-7F58-F438-D134-4CE152CD8BBB}"/>
              </a:ext>
            </a:extLst>
          </p:cNvPr>
          <p:cNvPicPr>
            <a:picLocks noChangeAspect="1"/>
          </p:cNvPicPr>
          <p:nvPr/>
        </p:nvPicPr>
        <p:blipFill>
          <a:blip r:embed="rId4"/>
          <a:stretch>
            <a:fillRect/>
          </a:stretch>
        </p:blipFill>
        <p:spPr>
          <a:xfrm>
            <a:off x="7547811" y="1391201"/>
            <a:ext cx="3256537" cy="47038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8139" y="1671060"/>
            <a:ext cx="539817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adjacent dashboard shows a pic chart with success rates for all launch sites, with a corresponding scatterplot at the bottom.</a:t>
            </a:r>
          </a:p>
          <a:p>
            <a:pPr>
              <a:lnSpc>
                <a:spcPct val="100000"/>
              </a:lnSpc>
              <a:spcBef>
                <a:spcPts val="1400"/>
              </a:spcBef>
            </a:pPr>
            <a:r>
              <a:rPr lang="en-US" sz="2200" dirty="0">
                <a:solidFill>
                  <a:schemeClr val="accent3">
                    <a:lumMod val="25000"/>
                  </a:schemeClr>
                </a:solidFill>
                <a:latin typeface="Abadi"/>
              </a:rPr>
              <a:t>It depicts the launch successes with site KSC LC-39A being the most successful launch site accounting for 41.7% of all the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Metrics Dashboards</a:t>
            </a:r>
          </a:p>
        </p:txBody>
      </p:sp>
      <p:pic>
        <p:nvPicPr>
          <p:cNvPr id="2" name="Content Placeholder 3" descr="A screenshot of a computer&#10;&#10;Description automatically generated">
            <a:extLst>
              <a:ext uri="{FF2B5EF4-FFF2-40B4-BE49-F238E27FC236}">
                <a16:creationId xmlns:a16="http://schemas.microsoft.com/office/drawing/2014/main" id="{1F96A36D-7631-0FF5-1F9D-13FC4A580A01}"/>
              </a:ext>
            </a:extLst>
          </p:cNvPr>
          <p:cNvPicPr>
            <a:picLocks noChangeAspect="1"/>
          </p:cNvPicPr>
          <p:nvPr/>
        </p:nvPicPr>
        <p:blipFill>
          <a:blip r:embed="rId3"/>
          <a:stretch>
            <a:fillRect/>
          </a:stretch>
        </p:blipFill>
        <p:spPr>
          <a:xfrm>
            <a:off x="6091887" y="1471103"/>
            <a:ext cx="5245769" cy="46177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55373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adjacent screenshot shows a pie chart depicting success rate for the Kennedy Space Center Launch Complex 39 A in Florida, with a corresponding scatterplot classified by the booster versions used.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shows a success rate of 76.9% vs 23.1% failures. This is the highest success rate of all the launch sites.</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Outcomes</a:t>
            </a:r>
          </a:p>
        </p:txBody>
      </p:sp>
      <p:pic>
        <p:nvPicPr>
          <p:cNvPr id="4" name="Picture 3" descr="A screenshot of a computer&#10;&#10;Description automatically generated">
            <a:extLst>
              <a:ext uri="{FF2B5EF4-FFF2-40B4-BE49-F238E27FC236}">
                <a16:creationId xmlns:a16="http://schemas.microsoft.com/office/drawing/2014/main" id="{0F41FC44-6D6A-60A0-2D69-5EA9B0AF6DD4}"/>
              </a:ext>
            </a:extLst>
          </p:cNvPr>
          <p:cNvPicPr>
            <a:picLocks noChangeAspect="1"/>
          </p:cNvPicPr>
          <p:nvPr/>
        </p:nvPicPr>
        <p:blipFill>
          <a:blip r:embed="rId3"/>
          <a:stretch>
            <a:fillRect/>
          </a:stretch>
        </p:blipFill>
        <p:spPr>
          <a:xfrm>
            <a:off x="6465536" y="1288084"/>
            <a:ext cx="4404549" cy="503126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44705" y="4379900"/>
            <a:ext cx="9551255" cy="176732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screenshot of the dashboard above shows screenshot of Payload vs. Launch Outcome scatter plot for all sites, with different payload ranges from 0kg to 9,600kg.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It can be observed that the Full Thrust (FT) boosters are the most successful with payload mass between 2,000kg and 6,000kg.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Picture 6" descr="A graph with colored dots&#10;&#10;Description automatically generated">
            <a:extLst>
              <a:ext uri="{FF2B5EF4-FFF2-40B4-BE49-F238E27FC236}">
                <a16:creationId xmlns:a16="http://schemas.microsoft.com/office/drawing/2014/main" id="{0FDDDA44-65CD-6DA3-50E6-22E474C91F21}"/>
              </a:ext>
            </a:extLst>
          </p:cNvPr>
          <p:cNvPicPr>
            <a:picLocks noChangeAspect="1"/>
          </p:cNvPicPr>
          <p:nvPr/>
        </p:nvPicPr>
        <p:blipFill>
          <a:blip r:embed="rId3"/>
          <a:stretch>
            <a:fillRect/>
          </a:stretch>
        </p:blipFill>
        <p:spPr>
          <a:xfrm>
            <a:off x="1667435" y="1297938"/>
            <a:ext cx="8718621" cy="27951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421546"/>
            <a:ext cx="5853626" cy="4722208"/>
          </a:xfrm>
          <a:prstGeom prst="rect">
            <a:avLst/>
          </a:prstGeom>
        </p:spPr>
        <p:txBody>
          <a:bodyPr vert="horz" lIns="91440" tIns="45720" rIns="91440" bIns="45720" rtlCol="0" anchor="t">
            <a:noAutofit/>
          </a:bodyPr>
          <a:lstStyle/>
          <a:p>
            <a:pPr>
              <a:lnSpc>
                <a:spcPct val="100000"/>
              </a:lnSpc>
              <a:spcBef>
                <a:spcPts val="200"/>
              </a:spcBef>
            </a:pPr>
            <a:r>
              <a:rPr lang="en-US" sz="1600" dirty="0">
                <a:solidFill>
                  <a:schemeClr val="accent3">
                    <a:lumMod val="25000"/>
                  </a:schemeClr>
                </a:solidFill>
                <a:latin typeface="Abadi" panose="020B0604020104020204" pitchFamily="34" charset="0"/>
              </a:rPr>
              <a:t>After train-test split, four classification models were built and tested for accuracy; Logistic Regression, Support Vector Machine, Decision Tree Classifier, and K-Nearest Neighbors.</a:t>
            </a:r>
          </a:p>
          <a:p>
            <a:pPr marL="0" indent="0">
              <a:lnSpc>
                <a:spcPct val="100000"/>
              </a:lnSpc>
              <a:spcBef>
                <a:spcPts val="200"/>
              </a:spcBef>
              <a:buNone/>
            </a:pPr>
            <a:endParaRPr lang="en-US" sz="1600" dirty="0">
              <a:solidFill>
                <a:schemeClr val="accent3">
                  <a:lumMod val="25000"/>
                </a:schemeClr>
              </a:solidFill>
              <a:latin typeface="Abadi" panose="020B0604020104020204" pitchFamily="34" charset="0"/>
            </a:endParaRPr>
          </a:p>
          <a:p>
            <a:pPr>
              <a:lnSpc>
                <a:spcPct val="100000"/>
              </a:lnSpc>
              <a:spcBef>
                <a:spcPts val="200"/>
              </a:spcBef>
            </a:pPr>
            <a:r>
              <a:rPr lang="en-US" sz="1600" dirty="0">
                <a:solidFill>
                  <a:schemeClr val="accent3">
                    <a:lumMod val="25000"/>
                  </a:schemeClr>
                </a:solidFill>
                <a:latin typeface="Abadi" panose="020B0604020104020204" pitchFamily="34" charset="0"/>
              </a:rPr>
              <a:t>The best performing classification model was picked based on the accuracy score of each model.</a:t>
            </a:r>
          </a:p>
          <a:p>
            <a:pPr marL="0" indent="0">
              <a:lnSpc>
                <a:spcPct val="100000"/>
              </a:lnSpc>
              <a:spcBef>
                <a:spcPts val="200"/>
              </a:spcBef>
              <a:buNone/>
            </a:pPr>
            <a:endParaRPr lang="en-US" sz="1600" dirty="0">
              <a:solidFill>
                <a:schemeClr val="accent3">
                  <a:lumMod val="25000"/>
                </a:schemeClr>
              </a:solidFill>
              <a:latin typeface="Abadi" panose="020B0604020104020204" pitchFamily="34" charset="0"/>
            </a:endParaRPr>
          </a:p>
          <a:p>
            <a:pPr>
              <a:lnSpc>
                <a:spcPct val="100000"/>
              </a:lnSpc>
              <a:spcBef>
                <a:spcPts val="200"/>
              </a:spcBef>
            </a:pPr>
            <a:r>
              <a:rPr lang="en-US" sz="1600" dirty="0">
                <a:solidFill>
                  <a:schemeClr val="accent3">
                    <a:lumMod val="25000"/>
                  </a:schemeClr>
                </a:solidFill>
                <a:latin typeface="Abadi"/>
              </a:rPr>
              <a:t>The adjacent bar-chart shows the Classification Models vs. Accuracy with a corresponding value chart below.</a:t>
            </a:r>
          </a:p>
          <a:p>
            <a:pPr>
              <a:lnSpc>
                <a:spcPct val="100000"/>
              </a:lnSpc>
              <a:spcBef>
                <a:spcPts val="200"/>
              </a:spcBef>
            </a:pPr>
            <a:endParaRPr lang="en-US" sz="1600" dirty="0">
              <a:solidFill>
                <a:schemeClr val="accent3">
                  <a:lumMod val="25000"/>
                </a:schemeClr>
              </a:solidFill>
              <a:latin typeface="Abadi" panose="020B0604020104020204" pitchFamily="34" charset="0"/>
            </a:endParaRPr>
          </a:p>
          <a:p>
            <a:pPr>
              <a:lnSpc>
                <a:spcPct val="100000"/>
              </a:lnSpc>
              <a:spcBef>
                <a:spcPts val="200"/>
              </a:spcBef>
            </a:pPr>
            <a:r>
              <a:rPr lang="en-US" sz="1600" dirty="0">
                <a:solidFill>
                  <a:schemeClr val="accent3">
                    <a:lumMod val="25000"/>
                  </a:schemeClr>
                </a:solidFill>
                <a:latin typeface="Abadi" panose="020B0604020104020204" pitchFamily="34" charset="0"/>
              </a:rPr>
              <a:t>The </a:t>
            </a:r>
            <a:r>
              <a:rPr lang="en-US" sz="1600" b="1" dirty="0">
                <a:solidFill>
                  <a:schemeClr val="accent3">
                    <a:lumMod val="25000"/>
                  </a:schemeClr>
                </a:solidFill>
                <a:latin typeface="Abadi" panose="020B0604020104020204" pitchFamily="34" charset="0"/>
              </a:rPr>
              <a:t>Decision Tree Classifier </a:t>
            </a:r>
            <a:r>
              <a:rPr lang="en-US" sz="1600" dirty="0">
                <a:solidFill>
                  <a:schemeClr val="accent3">
                    <a:lumMod val="25000"/>
                  </a:schemeClr>
                </a:solidFill>
                <a:latin typeface="Abadi" panose="020B0604020104020204" pitchFamily="34" charset="0"/>
              </a:rPr>
              <a:t>is the best model to predict the successful landings with the </a:t>
            </a:r>
            <a:r>
              <a:rPr lang="en-US" sz="1600" b="1" dirty="0">
                <a:solidFill>
                  <a:schemeClr val="accent3">
                    <a:lumMod val="25000"/>
                  </a:schemeClr>
                </a:solidFill>
                <a:latin typeface="Abadi" panose="020B0604020104020204" pitchFamily="34" charset="0"/>
              </a:rPr>
              <a:t>training accuracy </a:t>
            </a:r>
            <a:r>
              <a:rPr lang="en-US" sz="1600" dirty="0">
                <a:solidFill>
                  <a:schemeClr val="accent3">
                    <a:lumMod val="25000"/>
                  </a:schemeClr>
                </a:solidFill>
                <a:latin typeface="Abadi" panose="020B0604020104020204" pitchFamily="34" charset="0"/>
              </a:rPr>
              <a:t>score of </a:t>
            </a:r>
            <a:r>
              <a:rPr lang="en-US" sz="1600" b="1" dirty="0">
                <a:solidFill>
                  <a:schemeClr val="accent3">
                    <a:lumMod val="25000"/>
                  </a:schemeClr>
                </a:solidFill>
                <a:latin typeface="Abadi" panose="020B0604020104020204" pitchFamily="34" charset="0"/>
              </a:rPr>
              <a:t>87.7% </a:t>
            </a:r>
            <a:r>
              <a:rPr lang="en-US" sz="1600" dirty="0">
                <a:solidFill>
                  <a:schemeClr val="accent3">
                    <a:lumMod val="25000"/>
                  </a:schemeClr>
                </a:solidFill>
                <a:latin typeface="Abadi" panose="020B0604020104020204" pitchFamily="34" charset="0"/>
              </a:rPr>
              <a:t>accuracy, and the </a:t>
            </a:r>
            <a:r>
              <a:rPr lang="en-US" sz="1600" b="1" dirty="0">
                <a:solidFill>
                  <a:schemeClr val="accent3">
                    <a:lumMod val="25000"/>
                  </a:schemeClr>
                </a:solidFill>
                <a:latin typeface="Abadi" panose="020B0604020104020204" pitchFamily="34" charset="0"/>
              </a:rPr>
              <a:t>testing accuracy </a:t>
            </a:r>
            <a:r>
              <a:rPr lang="en-US" sz="1600" dirty="0">
                <a:solidFill>
                  <a:schemeClr val="accent3">
                    <a:lumMod val="25000"/>
                  </a:schemeClr>
                </a:solidFill>
                <a:latin typeface="Abadi" panose="020B0604020104020204" pitchFamily="34" charset="0"/>
              </a:rPr>
              <a:t>of </a:t>
            </a:r>
            <a:r>
              <a:rPr lang="en-US" sz="1600" b="1" dirty="0">
                <a:solidFill>
                  <a:schemeClr val="accent3">
                    <a:lumMod val="25000"/>
                  </a:schemeClr>
                </a:solidFill>
                <a:latin typeface="Abadi" panose="020B0604020104020204" pitchFamily="34" charset="0"/>
              </a:rPr>
              <a:t>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Content Placeholder 3">
            <a:extLst>
              <a:ext uri="{FF2B5EF4-FFF2-40B4-BE49-F238E27FC236}">
                <a16:creationId xmlns:a16="http://schemas.microsoft.com/office/drawing/2014/main" id="{9ACB83B7-266B-F7AB-7848-7379BB53A62C}"/>
              </a:ext>
            </a:extLst>
          </p:cNvPr>
          <p:cNvPicPr>
            <a:picLocks noChangeAspect="1"/>
          </p:cNvPicPr>
          <p:nvPr/>
        </p:nvPicPr>
        <p:blipFill>
          <a:blip r:embed="rId3"/>
          <a:stretch>
            <a:fillRect/>
          </a:stretch>
        </p:blipFill>
        <p:spPr>
          <a:xfrm>
            <a:off x="7069311" y="1321356"/>
            <a:ext cx="4529654" cy="3630384"/>
          </a:xfrm>
          <a:prstGeom prst="rect">
            <a:avLst/>
          </a:prstGeom>
        </p:spPr>
      </p:pic>
      <p:pic>
        <p:nvPicPr>
          <p:cNvPr id="6" name="Picture 5" descr="A number of numbers on a white background&#10;&#10;Description automatically generated">
            <a:extLst>
              <a:ext uri="{FF2B5EF4-FFF2-40B4-BE49-F238E27FC236}">
                <a16:creationId xmlns:a16="http://schemas.microsoft.com/office/drawing/2014/main" id="{3F9960EC-AAD8-1AE1-2055-E9B12B4930A9}"/>
              </a:ext>
            </a:extLst>
          </p:cNvPr>
          <p:cNvPicPr>
            <a:picLocks noChangeAspect="1"/>
          </p:cNvPicPr>
          <p:nvPr/>
        </p:nvPicPr>
        <p:blipFill>
          <a:blip r:embed="rId4"/>
          <a:stretch>
            <a:fillRect/>
          </a:stretch>
        </p:blipFill>
        <p:spPr>
          <a:xfrm>
            <a:off x="7069311" y="4951740"/>
            <a:ext cx="4529654" cy="119201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6389" y="1467649"/>
            <a:ext cx="6854485" cy="121407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matrices, below, of the Decision Tree Classifier show that the training dataset has a proportionally large predicted True-positive values, leading to a better accuracy score.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 Classifier</a:t>
            </a:r>
            <a:endParaRPr lang="en-US" dirty="0">
              <a:solidFill>
                <a:srgbClr val="0B49CB"/>
              </a:solidFill>
            </a:endParaRPr>
          </a:p>
        </p:txBody>
      </p:sp>
      <p:pic>
        <p:nvPicPr>
          <p:cNvPr id="2" name="Picture 1">
            <a:extLst>
              <a:ext uri="{FF2B5EF4-FFF2-40B4-BE49-F238E27FC236}">
                <a16:creationId xmlns:a16="http://schemas.microsoft.com/office/drawing/2014/main" id="{3AFF689D-4DDF-CB37-C710-2A3BB1B28299}"/>
              </a:ext>
            </a:extLst>
          </p:cNvPr>
          <p:cNvPicPr>
            <a:picLocks noChangeAspect="1"/>
          </p:cNvPicPr>
          <p:nvPr/>
        </p:nvPicPr>
        <p:blipFill>
          <a:blip r:embed="rId3"/>
          <a:stretch>
            <a:fillRect/>
          </a:stretch>
        </p:blipFill>
        <p:spPr>
          <a:xfrm>
            <a:off x="6494133" y="3063228"/>
            <a:ext cx="3392984" cy="2912089"/>
          </a:xfrm>
          <a:prstGeom prst="rect">
            <a:avLst/>
          </a:prstGeom>
        </p:spPr>
      </p:pic>
      <p:sp>
        <p:nvSpPr>
          <p:cNvPr id="6" name="TextBox 5">
            <a:extLst>
              <a:ext uri="{FF2B5EF4-FFF2-40B4-BE49-F238E27FC236}">
                <a16:creationId xmlns:a16="http://schemas.microsoft.com/office/drawing/2014/main" id="{A1B7B785-1197-28B1-98FB-5854C9BC226A}"/>
              </a:ext>
            </a:extLst>
          </p:cNvPr>
          <p:cNvSpPr txBox="1"/>
          <p:nvPr/>
        </p:nvSpPr>
        <p:spPr>
          <a:xfrm>
            <a:off x="6700478" y="6034542"/>
            <a:ext cx="3023072" cy="369332"/>
          </a:xfrm>
          <a:prstGeom prst="rect">
            <a:avLst/>
          </a:prstGeom>
          <a:noFill/>
        </p:spPr>
        <p:txBody>
          <a:bodyPr wrap="none" rtlCol="0">
            <a:spAutoFit/>
          </a:bodyPr>
          <a:lstStyle/>
          <a:p>
            <a:r>
              <a:rPr lang="en-US" dirty="0"/>
              <a:t>Confusion Matrix – Testing Set</a:t>
            </a:r>
          </a:p>
        </p:txBody>
      </p:sp>
      <p:pic>
        <p:nvPicPr>
          <p:cNvPr id="7" name="Picture 6">
            <a:extLst>
              <a:ext uri="{FF2B5EF4-FFF2-40B4-BE49-F238E27FC236}">
                <a16:creationId xmlns:a16="http://schemas.microsoft.com/office/drawing/2014/main" id="{BDEEBE1E-78C3-43B9-911A-9B45516A8B65}"/>
              </a:ext>
            </a:extLst>
          </p:cNvPr>
          <p:cNvPicPr>
            <a:picLocks noChangeAspect="1"/>
          </p:cNvPicPr>
          <p:nvPr/>
        </p:nvPicPr>
        <p:blipFill>
          <a:blip r:embed="rId4"/>
          <a:stretch>
            <a:fillRect/>
          </a:stretch>
        </p:blipFill>
        <p:spPr>
          <a:xfrm>
            <a:off x="1205589" y="3070911"/>
            <a:ext cx="3392985" cy="2912089"/>
          </a:xfrm>
          <a:prstGeom prst="rect">
            <a:avLst/>
          </a:prstGeom>
        </p:spPr>
      </p:pic>
      <p:sp>
        <p:nvSpPr>
          <p:cNvPr id="8" name="TextBox 7">
            <a:extLst>
              <a:ext uri="{FF2B5EF4-FFF2-40B4-BE49-F238E27FC236}">
                <a16:creationId xmlns:a16="http://schemas.microsoft.com/office/drawing/2014/main" id="{A989EF32-E82C-6A3B-65DA-2F3FBD1D8155}"/>
              </a:ext>
            </a:extLst>
          </p:cNvPr>
          <p:cNvSpPr txBox="1"/>
          <p:nvPr/>
        </p:nvSpPr>
        <p:spPr>
          <a:xfrm>
            <a:off x="1355679" y="6072962"/>
            <a:ext cx="3110467" cy="369332"/>
          </a:xfrm>
          <a:prstGeom prst="rect">
            <a:avLst/>
          </a:prstGeom>
          <a:noFill/>
        </p:spPr>
        <p:txBody>
          <a:bodyPr wrap="none" rtlCol="0">
            <a:spAutoFit/>
          </a:bodyPr>
          <a:lstStyle/>
          <a:p>
            <a:r>
              <a:rPr lang="en-US" dirty="0"/>
              <a:t>Confusion Matrix – Training Set</a:t>
            </a:r>
          </a:p>
        </p:txBody>
      </p:sp>
      <p:pic>
        <p:nvPicPr>
          <p:cNvPr id="12" name="Picture 11">
            <a:extLst>
              <a:ext uri="{FF2B5EF4-FFF2-40B4-BE49-F238E27FC236}">
                <a16:creationId xmlns:a16="http://schemas.microsoft.com/office/drawing/2014/main" id="{39A1B750-C923-BF7B-B2B6-AD33F78461C9}"/>
              </a:ext>
            </a:extLst>
          </p:cNvPr>
          <p:cNvPicPr>
            <a:picLocks noChangeAspect="1"/>
          </p:cNvPicPr>
          <p:nvPr/>
        </p:nvPicPr>
        <p:blipFill>
          <a:blip r:embed="rId5"/>
          <a:stretch>
            <a:fillRect/>
          </a:stretch>
        </p:blipFill>
        <p:spPr>
          <a:xfrm>
            <a:off x="8137392" y="1395087"/>
            <a:ext cx="2561556" cy="134688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0365" cy="34269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Analysis, refinement, classification, and prediction of the available dataset helped conclude the following:</a:t>
            </a:r>
          </a:p>
          <a:p>
            <a:pPr lvl="1">
              <a:lnSpc>
                <a:spcPct val="100000"/>
              </a:lnSpc>
              <a:spcBef>
                <a:spcPts val="1400"/>
              </a:spcBef>
            </a:pPr>
            <a:r>
              <a:rPr lang="en-US" sz="1800" dirty="0">
                <a:solidFill>
                  <a:schemeClr val="accent3">
                    <a:lumMod val="25000"/>
                  </a:schemeClr>
                </a:solidFill>
                <a:latin typeface="Abadi" panose="020B0604020104020204" pitchFamily="34" charset="0"/>
              </a:rPr>
              <a:t>The best launch site, in terms of launch successes: KSC LC-39A (Kennedy Space Center – Launch Complex 39A)</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 rates are higher for larger payloads (&gt;6000kg)</a:t>
            </a:r>
          </a:p>
          <a:p>
            <a:pPr lvl="1">
              <a:lnSpc>
                <a:spcPct val="100000"/>
              </a:lnSpc>
              <a:spcBef>
                <a:spcPts val="1400"/>
              </a:spcBef>
            </a:pPr>
            <a:r>
              <a:rPr lang="en-US" sz="1800" dirty="0">
                <a:solidFill>
                  <a:schemeClr val="accent3">
                    <a:lumMod val="25000"/>
                  </a:schemeClr>
                </a:solidFill>
                <a:latin typeface="Abadi" panose="020B0604020104020204" pitchFamily="34" charset="0"/>
              </a:rPr>
              <a:t>Launch and land successes are improving significantly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With large enough dataset, the success/failure of a mission could be reasonably predicted to make better informed decisions.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4893"/>
            <a:ext cx="10398732" cy="503231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200"/>
              </a:spcBef>
            </a:pPr>
            <a:r>
              <a:rPr lang="en-US" sz="6400" dirty="0">
                <a:solidFill>
                  <a:schemeClr val="bg2">
                    <a:lumMod val="50000"/>
                  </a:schemeClr>
                </a:solidFill>
                <a:latin typeface="Abadi"/>
              </a:rPr>
              <a:t>2 Primary Sources of data were used:</a:t>
            </a:r>
          </a:p>
          <a:p>
            <a:pPr lvl="2">
              <a:lnSpc>
                <a:spcPct val="120000"/>
              </a:lnSpc>
              <a:spcBef>
                <a:spcPts val="200"/>
              </a:spcBef>
            </a:pPr>
            <a:r>
              <a:rPr lang="en-US" sz="5600" dirty="0">
                <a:solidFill>
                  <a:schemeClr val="bg2">
                    <a:lumMod val="50000"/>
                  </a:schemeClr>
                </a:solidFill>
                <a:latin typeface="Abadi"/>
              </a:rPr>
              <a:t>Space X API at </a:t>
            </a:r>
            <a:r>
              <a:rPr lang="en-US" sz="5600" dirty="0">
                <a:solidFill>
                  <a:schemeClr val="bg2">
                    <a:lumMod val="50000"/>
                  </a:schemeClr>
                </a:solidFill>
                <a:latin typeface="Abadi"/>
                <a:hlinkClick r:id="rId4"/>
              </a:rPr>
              <a:t>https://api.spacexdata.com/v4/rockets/</a:t>
            </a:r>
            <a:endParaRPr lang="en-US" sz="5600" dirty="0">
              <a:solidFill>
                <a:schemeClr val="bg2">
                  <a:lumMod val="50000"/>
                </a:schemeClr>
              </a:solidFill>
              <a:latin typeface="Abadi"/>
            </a:endParaRPr>
          </a:p>
          <a:p>
            <a:pPr lvl="2">
              <a:lnSpc>
                <a:spcPct val="120000"/>
              </a:lnSpc>
              <a:spcBef>
                <a:spcPts val="200"/>
              </a:spcBef>
            </a:pPr>
            <a:r>
              <a:rPr lang="en-US" sz="5600" dirty="0">
                <a:solidFill>
                  <a:schemeClr val="bg2">
                    <a:lumMod val="50000"/>
                  </a:schemeClr>
                </a:solidFill>
                <a:latin typeface="Abadi"/>
              </a:rPr>
              <a:t>Web Scraping at </a:t>
            </a:r>
            <a:r>
              <a:rPr lang="en-US" sz="5600" dirty="0">
                <a:solidFill>
                  <a:schemeClr val="bg2">
                    <a:lumMod val="50000"/>
                  </a:schemeClr>
                </a:solidFill>
                <a:latin typeface="Abadi"/>
                <a:hlinkClick r:id="rId5"/>
              </a:rPr>
              <a:t>https://en.Wikipedia.org/wiki/List_of_Falcon/_9/_and_Falcon_Heavy_launches</a:t>
            </a:r>
            <a:endParaRPr lang="en-US" sz="5600" dirty="0">
              <a:solidFill>
                <a:schemeClr val="bg2">
                  <a:lumMod val="50000"/>
                </a:schemeClr>
              </a:solidFill>
              <a:latin typeface="Abadi"/>
            </a:endParaRPr>
          </a:p>
          <a:p>
            <a:pPr>
              <a:lnSpc>
                <a:spcPct val="120000"/>
              </a:lnSpc>
              <a:spcBef>
                <a:spcPts val="1400"/>
              </a:spcBef>
            </a:pPr>
            <a:r>
              <a:rPr lang="en-US" sz="7200" dirty="0">
                <a:solidFill>
                  <a:schemeClr val="accent3">
                    <a:lumMod val="25000"/>
                  </a:schemeClr>
                </a:solidFill>
                <a:latin typeface="Abadi"/>
              </a:rPr>
              <a:t>Performed data wrangling</a:t>
            </a:r>
          </a:p>
          <a:p>
            <a:pPr lvl="1">
              <a:lnSpc>
                <a:spcPct val="120000"/>
              </a:lnSpc>
              <a:spcBef>
                <a:spcPts val="200"/>
              </a:spcBef>
            </a:pPr>
            <a:r>
              <a:rPr lang="en-US" sz="6400" dirty="0">
                <a:solidFill>
                  <a:schemeClr val="bg2">
                    <a:lumMod val="50000"/>
                  </a:schemeClr>
                </a:solidFill>
                <a:latin typeface="Abadi"/>
              </a:rPr>
              <a:t>Feature engineering was done on collected data to create numeric equivalence of categorical data based on landing outcome. Features were also summarized after EDA to better prepare for the prediction model.</a:t>
            </a:r>
          </a:p>
          <a:p>
            <a:pPr>
              <a:lnSpc>
                <a:spcPct val="120000"/>
              </a:lnSpc>
              <a:spcBef>
                <a:spcPts val="1400"/>
              </a:spcBef>
            </a:pPr>
            <a:r>
              <a:rPr lang="en-US" sz="7200" dirty="0">
                <a:solidFill>
                  <a:schemeClr val="accent3">
                    <a:lumMod val="25000"/>
                  </a:schemeClr>
                </a:solidFill>
                <a:latin typeface="Abadi"/>
              </a:rPr>
              <a:t>Performed exploratory data analysis (EDA) using visualization and SQL</a:t>
            </a:r>
            <a:endParaRPr lang="en-US" sz="68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Performed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Performed predictive analysis using classification models</a:t>
            </a:r>
          </a:p>
          <a:p>
            <a:pPr lvl="1">
              <a:lnSpc>
                <a:spcPct val="120000"/>
              </a:lnSpc>
              <a:spcBef>
                <a:spcPts val="200"/>
              </a:spcBef>
            </a:pPr>
            <a:r>
              <a:rPr lang="en-US" sz="6400" dirty="0">
                <a:solidFill>
                  <a:schemeClr val="bg2">
                    <a:lumMod val="50000"/>
                  </a:schemeClr>
                </a:solidFill>
                <a:latin typeface="Abadi"/>
              </a:rPr>
              <a:t>The normalized dataset was divided into training and testing data. It was then fitted to 4 different classification models based and evaluated based on their accuracy using different combination of parameters through </a:t>
            </a:r>
            <a:r>
              <a:rPr lang="en-US" sz="6400" dirty="0" err="1">
                <a:solidFill>
                  <a:schemeClr val="bg2">
                    <a:lumMod val="50000"/>
                  </a:schemeClr>
                </a:solidFill>
                <a:latin typeface="Abadi"/>
              </a:rPr>
              <a:t>GridSearchCV</a:t>
            </a:r>
            <a:r>
              <a:rPr lang="en-US" sz="6400" dirty="0">
                <a:solidFill>
                  <a:schemeClr val="bg2">
                    <a:lumMod val="50000"/>
                  </a:schemeClr>
                </a:solidFill>
                <a:latin typeface="Abadi"/>
              </a:rPr>
              <a: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228600" lvl="1">
              <a:lnSpc>
                <a:spcPct val="100000"/>
              </a:lnSpc>
              <a:spcBef>
                <a:spcPts val="1400"/>
              </a:spcBef>
            </a:pPr>
            <a:r>
              <a:rPr lang="en-US" sz="2200" dirty="0">
                <a:solidFill>
                  <a:schemeClr val="accent3">
                    <a:lumMod val="25000"/>
                  </a:schemeClr>
                </a:solidFill>
                <a:latin typeface="Abadi" panose="020B0604020104020204" pitchFamily="34" charset="0"/>
              </a:rPr>
              <a:t>2 Primary Sources of data were used:</a:t>
            </a:r>
          </a:p>
          <a:p>
            <a:pPr lvl="1">
              <a:lnSpc>
                <a:spcPct val="120000"/>
              </a:lnSpc>
              <a:spcBef>
                <a:spcPts val="200"/>
              </a:spcBef>
            </a:pPr>
            <a:r>
              <a:rPr lang="en-US" sz="1800" dirty="0">
                <a:solidFill>
                  <a:schemeClr val="bg2">
                    <a:lumMod val="50000"/>
                  </a:schemeClr>
                </a:solidFill>
                <a:latin typeface="Abadi"/>
              </a:rPr>
              <a:t>Space X API at </a:t>
            </a:r>
            <a:r>
              <a:rPr lang="en-US" sz="1800" dirty="0">
                <a:solidFill>
                  <a:schemeClr val="bg2">
                    <a:lumMod val="50000"/>
                  </a:schemeClr>
                </a:solidFill>
                <a:latin typeface="Abadi"/>
                <a:hlinkClick r:id="rId4"/>
              </a:rPr>
              <a:t>https://api.spacexdata.com/v4/rockets/</a:t>
            </a:r>
            <a:endParaRPr lang="en-US" sz="1800" dirty="0">
              <a:solidFill>
                <a:schemeClr val="bg2">
                  <a:lumMod val="50000"/>
                </a:schemeClr>
              </a:solidFill>
              <a:latin typeface="Abadi"/>
            </a:endParaRPr>
          </a:p>
          <a:p>
            <a:pPr lvl="1">
              <a:lnSpc>
                <a:spcPct val="120000"/>
              </a:lnSpc>
              <a:spcBef>
                <a:spcPts val="200"/>
              </a:spcBef>
            </a:pPr>
            <a:r>
              <a:rPr lang="en-US" sz="1800" dirty="0">
                <a:solidFill>
                  <a:schemeClr val="bg2">
                    <a:lumMod val="50000"/>
                  </a:schemeClr>
                </a:solidFill>
                <a:latin typeface="Abadi"/>
              </a:rPr>
              <a:t>Web Scraping at https://</a:t>
            </a:r>
            <a:r>
              <a:rPr lang="en-US" sz="1800" dirty="0" err="1">
                <a:solidFill>
                  <a:schemeClr val="bg2">
                    <a:lumMod val="50000"/>
                  </a:schemeClr>
                </a:solidFill>
                <a:latin typeface="Abadi"/>
              </a:rPr>
              <a:t>en.Wikipedia.org</a:t>
            </a:r>
            <a:r>
              <a:rPr lang="en-US" sz="1800" dirty="0">
                <a:solidFill>
                  <a:schemeClr val="bg2">
                    <a:lumMod val="50000"/>
                  </a:schemeClr>
                </a:solidFill>
                <a:latin typeface="Abadi"/>
              </a:rPr>
              <a:t>/wiki/</a:t>
            </a:r>
            <a:r>
              <a:rPr lang="en-US" sz="1800" dirty="0" err="1">
                <a:solidFill>
                  <a:schemeClr val="bg2">
                    <a:lumMod val="50000"/>
                  </a:schemeClr>
                </a:solidFill>
                <a:latin typeface="Abadi"/>
              </a:rPr>
              <a:t>List_of_Falcon</a:t>
            </a:r>
            <a:r>
              <a:rPr lang="en-US" sz="1800" dirty="0">
                <a:solidFill>
                  <a:schemeClr val="bg2">
                    <a:lumMod val="50000"/>
                  </a:schemeClr>
                </a:solidFill>
                <a:latin typeface="Abadi"/>
              </a:rPr>
              <a:t>/_9/_</a:t>
            </a:r>
            <a:r>
              <a:rPr lang="en-US" sz="1800" dirty="0" err="1">
                <a:solidFill>
                  <a:schemeClr val="bg2">
                    <a:lumMod val="50000"/>
                  </a:schemeClr>
                </a:solidFill>
                <a:latin typeface="Abadi"/>
              </a:rPr>
              <a:t>and_Falcon_Heavy_launches</a:t>
            </a:r>
            <a:endParaRPr lang="en-US" sz="18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04109"/>
            <a:ext cx="4640263" cy="4322041"/>
          </a:xfrm>
          <a:prstGeom prst="rect">
            <a:avLst/>
          </a:prstGeom>
        </p:spPr>
        <p:txBody>
          <a:bodyPr vert="horz" lIns="91440" tIns="45720" rIns="91440" bIns="45720" rtlCol="0" anchor="t">
            <a:normAutofit/>
          </a:bodyPr>
          <a:lstStyle/>
          <a:p>
            <a:pPr algn="l">
              <a:lnSpc>
                <a:spcPct val="120000"/>
              </a:lnSpc>
            </a:pPr>
            <a:r>
              <a:rPr lang="en-US" sz="1900" b="1" i="0" dirty="0">
                <a:solidFill>
                  <a:srgbClr val="333333"/>
                </a:solidFill>
                <a:effectLst/>
                <a:latin typeface="Abadi" panose="020B0604020104020204" pitchFamily="34" charset="0"/>
              </a:rPr>
              <a:t>SpaceX REST API: </a:t>
            </a:r>
          </a:p>
          <a:p>
            <a:pPr lvl="1">
              <a:lnSpc>
                <a:spcPct val="110000"/>
              </a:lnSpc>
            </a:pPr>
            <a:r>
              <a:rPr lang="en-US" sz="1600" b="0" i="0" dirty="0">
                <a:solidFill>
                  <a:srgbClr val="333333"/>
                </a:solidFill>
                <a:effectLst/>
                <a:latin typeface="Abadi" panose="020B0604020104020204" pitchFamily="34" charset="0"/>
              </a:rPr>
              <a:t>This API gives us data about launches, including information about the rocket used, payload delivered, launch specifications, landing specifications, and landing outcome. </a:t>
            </a:r>
          </a:p>
          <a:p>
            <a:pPr lvl="1">
              <a:lnSpc>
                <a:spcPct val="110000"/>
              </a:lnSpc>
            </a:pPr>
            <a:r>
              <a:rPr lang="en-US" sz="1600" b="0" i="0" dirty="0">
                <a:solidFill>
                  <a:srgbClr val="333333"/>
                </a:solidFill>
                <a:effectLst/>
                <a:latin typeface="Abadi" panose="020B0604020104020204" pitchFamily="34" charset="0"/>
              </a:rPr>
              <a:t>Our goal is to use this data to predict whether SpaceX will attempt to land a rocket or not.</a:t>
            </a:r>
          </a:p>
          <a:p>
            <a:pPr lvl="1">
              <a:lnSpc>
                <a:spcPct val="110000"/>
              </a:lnSpc>
            </a:pPr>
            <a:r>
              <a:rPr lang="en-US" sz="1600" dirty="0">
                <a:solidFill>
                  <a:schemeClr val="accent3">
                    <a:lumMod val="25000"/>
                  </a:schemeClr>
                </a:solidFill>
                <a:latin typeface="Abadi" panose="020B0604020104020204" pitchFamily="34" charset="0"/>
              </a:rPr>
              <a:t>The flowchart, herewith, shows the data collection process.</a:t>
            </a: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https://github.com/Sangeetrajshrestha/appliedDSFinal/blob/d44cb4d8a7e516f9fac5224cc85e56f7e1ccaec9/spacex-data-collection-api.ipynb</a:t>
            </a:r>
            <a:endParaRPr lang="en-US" sz="1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C55901AB-A915-065F-B8B0-90A79828D02F}"/>
              </a:ext>
            </a:extLst>
          </p:cNvPr>
          <p:cNvGraphicFramePr/>
          <p:nvPr>
            <p:extLst>
              <p:ext uri="{D42A27DB-BD31-4B8C-83A1-F6EECF244321}">
                <p14:modId xmlns:p14="http://schemas.microsoft.com/office/powerpoint/2010/main" val="1629005751"/>
              </p:ext>
            </p:extLst>
          </p:nvPr>
        </p:nvGraphicFramePr>
        <p:xfrm>
          <a:off x="5910262" y="1800225"/>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l">
              <a:lnSpc>
                <a:spcPct val="100000"/>
              </a:lnSpc>
            </a:pPr>
            <a:r>
              <a:rPr lang="en-US" sz="1800" b="1" dirty="0">
                <a:solidFill>
                  <a:srgbClr val="333333"/>
                </a:solidFill>
                <a:latin typeface="Abadi" panose="020B0604020104020204" pitchFamily="34" charset="0"/>
              </a:rPr>
              <a:t>Web Scraping Falcon 9 Launch Wiki Page</a:t>
            </a:r>
          </a:p>
          <a:p>
            <a:pPr lvl="1">
              <a:lnSpc>
                <a:spcPct val="100000"/>
              </a:lnSpc>
            </a:pPr>
            <a:r>
              <a:rPr lang="en-US" sz="1600" dirty="0">
                <a:solidFill>
                  <a:srgbClr val="333333"/>
                </a:solidFill>
                <a:latin typeface="Abadi" panose="020B0604020104020204" pitchFamily="34" charset="0"/>
              </a:rPr>
              <a:t>A popular source for web scraping launch data.</a:t>
            </a:r>
          </a:p>
          <a:p>
            <a:pPr lvl="1">
              <a:lnSpc>
                <a:spcPct val="100000"/>
              </a:lnSpc>
            </a:pPr>
            <a:r>
              <a:rPr lang="en-US" sz="1600" dirty="0">
                <a:solidFill>
                  <a:srgbClr val="333333"/>
                </a:solidFill>
                <a:latin typeface="Abadi" panose="020B0604020104020204" pitchFamily="34" charset="0"/>
              </a:rPr>
              <a:t>U</a:t>
            </a:r>
            <a:r>
              <a:rPr lang="en-US" sz="1600" b="0" i="0" dirty="0">
                <a:solidFill>
                  <a:srgbClr val="333333"/>
                </a:solidFill>
                <a:effectLst/>
                <a:latin typeface="Abadi" panose="020B0604020104020204" pitchFamily="34" charset="0"/>
              </a:rPr>
              <a:t>sed the Python </a:t>
            </a:r>
            <a:r>
              <a:rPr lang="en-US" sz="1600" b="0" i="0" dirty="0" err="1">
                <a:solidFill>
                  <a:srgbClr val="333333"/>
                </a:solidFill>
                <a:effectLst/>
                <a:latin typeface="Abadi" panose="020B0604020104020204" pitchFamily="34" charset="0"/>
              </a:rPr>
              <a:t>BeautifulSoup</a:t>
            </a:r>
            <a:r>
              <a:rPr lang="en-US" sz="1600" b="0" i="0" dirty="0">
                <a:solidFill>
                  <a:srgbClr val="333333"/>
                </a:solidFill>
                <a:effectLst/>
                <a:latin typeface="Abadi" panose="020B0604020104020204" pitchFamily="34" charset="0"/>
              </a:rPr>
              <a:t> package to web scrape some HTML tables that contain valuable Falcon 9 launch records. </a:t>
            </a:r>
          </a:p>
          <a:p>
            <a:pPr lvl="1">
              <a:lnSpc>
                <a:spcPct val="100000"/>
              </a:lnSpc>
            </a:pPr>
            <a:r>
              <a:rPr lang="en-US" sz="1600" b="0" i="0" dirty="0">
                <a:solidFill>
                  <a:srgbClr val="333333"/>
                </a:solidFill>
                <a:effectLst/>
                <a:latin typeface="Abadi" panose="020B0604020104020204" pitchFamily="34" charset="0"/>
              </a:rPr>
              <a:t>Parsed the data from the tables and convert them into a Pandas data frame for further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https://github.com/Sangeetrajshrestha/appliedDSFinal/blob/e86b327c40dc7c9f7bc07e283cd59eb547335c39/webscraping.ipynb</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F9624164-BD79-3298-422A-84BAA4B6F75B}"/>
              </a:ext>
            </a:extLst>
          </p:cNvPr>
          <p:cNvGraphicFramePr/>
          <p:nvPr>
            <p:extLst>
              <p:ext uri="{D42A27DB-BD31-4B8C-83A1-F6EECF244321}">
                <p14:modId xmlns:p14="http://schemas.microsoft.com/office/powerpoint/2010/main" val="2767194311"/>
              </p:ext>
            </p:extLst>
          </p:nvPr>
        </p:nvGraphicFramePr>
        <p:xfrm>
          <a:off x="5910262" y="1800225"/>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3001</TotalTime>
  <Words>2809</Words>
  <Application>Microsoft Macintosh PowerPoint</Application>
  <PresentationFormat>Widescreen</PresentationFormat>
  <Paragraphs>356</Paragraphs>
  <Slides>49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vt:lpstr>
      <vt:lpstr>Interactive analytics demo </vt:lpstr>
      <vt:lpstr>Predictive analysis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Shrestha, Sangeet</cp:lastModifiedBy>
  <cp:revision>216</cp:revision>
  <dcterms:created xsi:type="dcterms:W3CDTF">2021-04-29T18:58:34Z</dcterms:created>
  <dcterms:modified xsi:type="dcterms:W3CDTF">2024-03-10T20:16:51Z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